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5"/>
  </p:notesMasterIdLst>
  <p:sldIdLst>
    <p:sldId id="256" r:id="rId2"/>
    <p:sldId id="434" r:id="rId3"/>
    <p:sldId id="257" r:id="rId4"/>
    <p:sldId id="260" r:id="rId5"/>
    <p:sldId id="258" r:id="rId6"/>
    <p:sldId id="324" r:id="rId7"/>
    <p:sldId id="269" r:id="rId8"/>
    <p:sldId id="270" r:id="rId9"/>
    <p:sldId id="271" r:id="rId10"/>
    <p:sldId id="435" r:id="rId11"/>
    <p:sldId id="436" r:id="rId12"/>
    <p:sldId id="437" r:id="rId13"/>
    <p:sldId id="438" r:id="rId14"/>
    <p:sldId id="439" r:id="rId15"/>
    <p:sldId id="267" r:id="rId16"/>
    <p:sldId id="268" r:id="rId17"/>
    <p:sldId id="273" r:id="rId18"/>
    <p:sldId id="274" r:id="rId19"/>
    <p:sldId id="262" r:id="rId20"/>
    <p:sldId id="263" r:id="rId21"/>
    <p:sldId id="277" r:id="rId22"/>
    <p:sldId id="283" r:id="rId23"/>
    <p:sldId id="265" r:id="rId24"/>
    <p:sldId id="356" r:id="rId25"/>
    <p:sldId id="452" r:id="rId26"/>
    <p:sldId id="266" r:id="rId27"/>
    <p:sldId id="279" r:id="rId28"/>
    <p:sldId id="367" r:id="rId29"/>
    <p:sldId id="454" r:id="rId30"/>
    <p:sldId id="405" r:id="rId31"/>
    <p:sldId id="409" r:id="rId32"/>
    <p:sldId id="451" r:id="rId33"/>
    <p:sldId id="453" r:id="rId34"/>
    <p:sldId id="468" r:id="rId35"/>
    <p:sldId id="460" r:id="rId36"/>
    <p:sldId id="464" r:id="rId37"/>
    <p:sldId id="465" r:id="rId38"/>
    <p:sldId id="466" r:id="rId39"/>
    <p:sldId id="455" r:id="rId40"/>
    <p:sldId id="456" r:id="rId41"/>
    <p:sldId id="457" r:id="rId42"/>
    <p:sldId id="458" r:id="rId43"/>
    <p:sldId id="459" r:id="rId44"/>
    <p:sldId id="315" r:id="rId45"/>
    <p:sldId id="314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414" r:id="rId57"/>
    <p:sldId id="416" r:id="rId58"/>
    <p:sldId id="420" r:id="rId59"/>
    <p:sldId id="469" r:id="rId60"/>
    <p:sldId id="470" r:id="rId61"/>
    <p:sldId id="308" r:id="rId62"/>
    <p:sldId id="309" r:id="rId63"/>
    <p:sldId id="323" r:id="rId64"/>
    <p:sldId id="310" r:id="rId65"/>
    <p:sldId id="311" r:id="rId66"/>
    <p:sldId id="341" r:id="rId67"/>
    <p:sldId id="450" r:id="rId68"/>
    <p:sldId id="342" r:id="rId69"/>
    <p:sldId id="423" r:id="rId70"/>
    <p:sldId id="440" r:id="rId71"/>
    <p:sldId id="441" r:id="rId72"/>
    <p:sldId id="442" r:id="rId73"/>
    <p:sldId id="443" r:id="rId74"/>
    <p:sldId id="444" r:id="rId75"/>
    <p:sldId id="445" r:id="rId76"/>
    <p:sldId id="446" r:id="rId77"/>
    <p:sldId id="447" r:id="rId78"/>
    <p:sldId id="448" r:id="rId79"/>
    <p:sldId id="449" r:id="rId80"/>
    <p:sldId id="312" r:id="rId81"/>
    <p:sldId id="313" r:id="rId82"/>
    <p:sldId id="319" r:id="rId83"/>
    <p:sldId id="259" r:id="rId84"/>
    <p:sldId id="264" r:id="rId85"/>
    <p:sldId id="272" r:id="rId86"/>
    <p:sldId id="328" r:id="rId87"/>
    <p:sldId id="326" r:id="rId88"/>
    <p:sldId id="327" r:id="rId89"/>
    <p:sldId id="275" r:id="rId90"/>
    <p:sldId id="281" r:id="rId91"/>
    <p:sldId id="278" r:id="rId92"/>
    <p:sldId id="282" r:id="rId93"/>
    <p:sldId id="284" r:id="rId94"/>
    <p:sldId id="285" r:id="rId95"/>
    <p:sldId id="287" r:id="rId96"/>
    <p:sldId id="288" r:id="rId97"/>
    <p:sldId id="289" r:id="rId98"/>
    <p:sldId id="290" r:id="rId99"/>
    <p:sldId id="291" r:id="rId100"/>
    <p:sldId id="295" r:id="rId101"/>
    <p:sldId id="292" r:id="rId102"/>
    <p:sldId id="296" r:id="rId103"/>
    <p:sldId id="301" r:id="rId104"/>
    <p:sldId id="300" r:id="rId105"/>
    <p:sldId id="302" r:id="rId106"/>
    <p:sldId id="303" r:id="rId107"/>
    <p:sldId id="317" r:id="rId108"/>
    <p:sldId id="325" r:id="rId109"/>
    <p:sldId id="401" r:id="rId110"/>
    <p:sldId id="331" r:id="rId111"/>
    <p:sldId id="335" r:id="rId112"/>
    <p:sldId id="345" r:id="rId113"/>
    <p:sldId id="332" r:id="rId114"/>
    <p:sldId id="338" r:id="rId115"/>
    <p:sldId id="358" r:id="rId116"/>
    <p:sldId id="359" r:id="rId117"/>
    <p:sldId id="360" r:id="rId118"/>
    <p:sldId id="361" r:id="rId119"/>
    <p:sldId id="347" r:id="rId120"/>
    <p:sldId id="363" r:id="rId121"/>
    <p:sldId id="333" r:id="rId122"/>
    <p:sldId id="364" r:id="rId123"/>
    <p:sldId id="346" r:id="rId124"/>
    <p:sldId id="365" r:id="rId125"/>
    <p:sldId id="350" r:id="rId126"/>
    <p:sldId id="297" r:id="rId127"/>
    <p:sldId id="304" r:id="rId128"/>
    <p:sldId id="402" r:id="rId129"/>
    <p:sldId id="336" r:id="rId130"/>
    <p:sldId id="366" r:id="rId131"/>
    <p:sldId id="337" r:id="rId132"/>
    <p:sldId id="369" r:id="rId133"/>
    <p:sldId id="370" r:id="rId134"/>
    <p:sldId id="372" r:id="rId135"/>
    <p:sldId id="373" r:id="rId136"/>
    <p:sldId id="374" r:id="rId137"/>
    <p:sldId id="375" r:id="rId138"/>
    <p:sldId id="377" r:id="rId139"/>
    <p:sldId id="381" r:id="rId140"/>
    <p:sldId id="378" r:id="rId141"/>
    <p:sldId id="383" r:id="rId142"/>
    <p:sldId id="408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382" r:id="rId151"/>
    <p:sldId id="404" r:id="rId152"/>
    <p:sldId id="403" r:id="rId153"/>
    <p:sldId id="306" r:id="rId154"/>
    <p:sldId id="368" r:id="rId155"/>
    <p:sldId id="307" r:id="rId156"/>
    <p:sldId id="410" r:id="rId157"/>
    <p:sldId id="411" r:id="rId158"/>
    <p:sldId id="467" r:id="rId159"/>
    <p:sldId id="413" r:id="rId160"/>
    <p:sldId id="422" r:id="rId161"/>
    <p:sldId id="418" r:id="rId162"/>
    <p:sldId id="421" r:id="rId163"/>
    <p:sldId id="276" r:id="rId1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docs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5F-4ABB-85EC-229D2082B11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29968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5F-4ABB-85EC-229D2082B1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18-409E-A7CE-BF3D4E55E3D9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18-409E-A7CE-BF3D4E55E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E55-41B7-81EA-5DA29F26B751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55-41B7-81EA-5DA29F26B7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2266F-251C-40E7-B84E-785CCA823F6E}" type="datetimeFigureOut">
              <a:rPr lang="es-ES" smtClean="0"/>
              <a:t>29/04/2019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C4150-8617-4AFC-8BA3-23E3DB5019B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5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9E7E2A56-9B7E-4658-AE62-8A0D2BAC673B}" type="datetime1">
              <a:rPr lang="es-ES" smtClean="0"/>
              <a:t>29/04/2019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2634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BCC15129-645D-49B1-9E71-9C909C956B16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365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864FD72-8979-4924-BDD0-FA306ABCEACA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015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572F990-27B7-4EA7-8AFE-0B409B017B8C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9155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0AA33B5B-0B4D-4B63-A757-7BD5E5E3DC58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4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C0874A28-5539-417C-B58D-732C46EE71CE}" type="datetime1">
              <a:rPr lang="es-ES" smtClean="0"/>
              <a:t>29/04/2019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5400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573A30A-4FCC-44BD-A189-72ECBCAF17C2}" type="datetime1">
              <a:rPr lang="es-ES" smtClean="0"/>
              <a:t>29/04/2019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1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1D96B979-21AF-49CB-AE34-7A90FCF81563}" type="datetime1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191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8D585030-D6D1-4108-ABED-8B829E8FE000}" type="datetime1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8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D5644068-A9BA-4932-B141-91112EA7843E}" type="datetime1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0134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79D0A322-7922-4907-8D14-87359C7D4202}" type="datetime1">
              <a:rPr lang="es-ES" smtClean="0"/>
              <a:t>29/04/2019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533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4DB8CCC8-8D3D-4CA1-ACFB-7AF6ABCEA6C3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1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F54CAD3D-AC3E-45A4-B051-F753880B49D1}" type="datetime1">
              <a:rPr lang="es-ES" smtClean="0"/>
              <a:t>29/04/2019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857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A867C63F-77A4-4EB5-B380-0C1B0509A417}" type="datetime1">
              <a:rPr lang="es-ES" smtClean="0"/>
              <a:t>29/04/2019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01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E294648-A72F-4A79-BABE-F0D0DCE5A1F0}" type="datetime1">
              <a:rPr lang="es-ES" smtClean="0"/>
              <a:t>29/04/2019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84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633413C7-A673-4FB9-9270-6F6B9D6C2FE0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83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/>
          <a:lstStyle/>
          <a:p>
            <a:fld id="{3D68E8F9-F1C2-4ED9-BCC8-7800A801507C}" type="datetime1">
              <a:rPr lang="es-ES" smtClean="0"/>
              <a:t>29/04/2019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0904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14036" y="5951343"/>
            <a:ext cx="1163927" cy="510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22A5F-794D-4EE4-A4FF-59E5921885C6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151379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9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72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93.svg"/><Relationship Id="rId5" Type="http://schemas.openxmlformats.org/officeDocument/2006/relationships/image" Target="../media/image122.svg"/><Relationship Id="rId10" Type="http://schemas.openxmlformats.org/officeDocument/2006/relationships/image" Target="../media/image92.png"/><Relationship Id="rId4" Type="http://schemas.openxmlformats.org/officeDocument/2006/relationships/image" Target="../media/image121.png"/><Relationship Id="rId9" Type="http://schemas.openxmlformats.org/officeDocument/2006/relationships/image" Target="../media/image99.svg"/><Relationship Id="rId14" Type="http://schemas.openxmlformats.org/officeDocument/2006/relationships/image" Target="../media/image173.sv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7" Type="http://schemas.openxmlformats.org/officeDocument/2006/relationships/image" Target="../media/image17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97.svg"/><Relationship Id="rId4" Type="http://schemas.openxmlformats.org/officeDocument/2006/relationships/image" Target="../media/image17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3.svg"/><Relationship Id="rId7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95.svg"/><Relationship Id="rId5" Type="http://schemas.openxmlformats.org/officeDocument/2006/relationships/image" Target="../media/image79.svg"/><Relationship Id="rId10" Type="http://schemas.openxmlformats.org/officeDocument/2006/relationships/image" Target="../media/image94.png"/><Relationship Id="rId4" Type="http://schemas.openxmlformats.org/officeDocument/2006/relationships/image" Target="../media/image78.png"/><Relationship Id="rId9" Type="http://schemas.openxmlformats.org/officeDocument/2006/relationships/image" Target="../media/image9.sv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11" Type="http://schemas.openxmlformats.org/officeDocument/2006/relationships/image" Target="../media/image11.svg"/><Relationship Id="rId5" Type="http://schemas.openxmlformats.org/officeDocument/2006/relationships/image" Target="../media/image79.svg"/><Relationship Id="rId10" Type="http://schemas.openxmlformats.org/officeDocument/2006/relationships/image" Target="../media/image10.png"/><Relationship Id="rId4" Type="http://schemas.openxmlformats.org/officeDocument/2006/relationships/image" Target="../media/image78.png"/><Relationship Id="rId9" Type="http://schemas.openxmlformats.org/officeDocument/2006/relationships/image" Target="../media/image95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7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svg"/><Relationship Id="rId3" Type="http://schemas.openxmlformats.org/officeDocument/2006/relationships/image" Target="../media/image5.svg"/><Relationship Id="rId7" Type="http://schemas.openxmlformats.org/officeDocument/2006/relationships/image" Target="../media/image17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svg"/><Relationship Id="rId7" Type="http://schemas.openxmlformats.org/officeDocument/2006/relationships/image" Target="../media/image9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78.svg"/><Relationship Id="rId10" Type="http://schemas.openxmlformats.org/officeDocument/2006/relationships/image" Target="../media/image88.svg"/><Relationship Id="rId4" Type="http://schemas.openxmlformats.org/officeDocument/2006/relationships/image" Target="../media/image177.png"/><Relationship Id="rId9" Type="http://schemas.openxmlformats.org/officeDocument/2006/relationships/image" Target="../media/image8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svg"/><Relationship Id="rId3" Type="http://schemas.openxmlformats.org/officeDocument/2006/relationships/image" Target="../media/image98.png"/><Relationship Id="rId7" Type="http://schemas.openxmlformats.org/officeDocument/2006/relationships/image" Target="../media/image16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svg"/><Relationship Id="rId5" Type="http://schemas.openxmlformats.org/officeDocument/2006/relationships/image" Target="../media/image159.png"/><Relationship Id="rId4" Type="http://schemas.openxmlformats.org/officeDocument/2006/relationships/image" Target="../media/image99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image" Target="../media/image79.sv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1.svg"/><Relationship Id="rId7" Type="http://schemas.openxmlformats.org/officeDocument/2006/relationships/image" Target="../media/image183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68.svg"/><Relationship Id="rId10" Type="http://schemas.openxmlformats.org/officeDocument/2006/relationships/image" Target="../media/image25.png"/><Relationship Id="rId4" Type="http://schemas.openxmlformats.org/officeDocument/2006/relationships/image" Target="../media/image167.png"/><Relationship Id="rId9" Type="http://schemas.openxmlformats.org/officeDocument/2006/relationships/image" Target="../media/image17.sv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7" Type="http://schemas.openxmlformats.org/officeDocument/2006/relationships/image" Target="../media/image178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3.svg"/><Relationship Id="rId7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.sv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11.sv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3.svg"/><Relationship Id="rId7" Type="http://schemas.openxmlformats.org/officeDocument/2006/relationships/image" Target="../media/image178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7.sv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svg"/><Relationship Id="rId7" Type="http://schemas.openxmlformats.org/officeDocument/2006/relationships/image" Target="../media/image9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78.svg"/><Relationship Id="rId10" Type="http://schemas.openxmlformats.org/officeDocument/2006/relationships/image" Target="../media/image88.svg"/><Relationship Id="rId4" Type="http://schemas.openxmlformats.org/officeDocument/2006/relationships/image" Target="../media/image177.png"/><Relationship Id="rId9" Type="http://schemas.openxmlformats.org/officeDocument/2006/relationships/image" Target="../media/image8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7" Type="http://schemas.openxmlformats.org/officeDocument/2006/relationships/image" Target="../media/image178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svg"/><Relationship Id="rId4" Type="http://schemas.openxmlformats.org/officeDocument/2006/relationships/image" Target="../media/image18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89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99.svg"/><Relationship Id="rId4" Type="http://schemas.openxmlformats.org/officeDocument/2006/relationships/image" Target="../media/image18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19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sv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svg"/><Relationship Id="rId7" Type="http://schemas.openxmlformats.org/officeDocument/2006/relationships/image" Target="../media/image17.sv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7" Type="http://schemas.openxmlformats.org/officeDocument/2006/relationships/image" Target="../media/image86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7" Type="http://schemas.openxmlformats.org/officeDocument/2006/relationships/image" Target="../media/image99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24.svg"/><Relationship Id="rId4" Type="http://schemas.openxmlformats.org/officeDocument/2006/relationships/image" Target="../media/image19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svg"/><Relationship Id="rId4" Type="http://schemas.openxmlformats.org/officeDocument/2006/relationships/image" Target="../media/image17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sv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svg"/><Relationship Id="rId4" Type="http://schemas.openxmlformats.org/officeDocument/2006/relationships/image" Target="../media/image199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19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microsoft.com/office/2007/relationships/hdphoto" Target="../media/hdphoto1.wdp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4.sv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11" Type="http://schemas.openxmlformats.org/officeDocument/2006/relationships/image" Target="../media/image43.png"/><Relationship Id="rId24" Type="http://schemas.openxmlformats.org/officeDocument/2006/relationships/image" Target="../media/image55.svg"/><Relationship Id="rId5" Type="http://schemas.microsoft.com/office/2007/relationships/hdphoto" Target="../media/hdphoto2.wdp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microsoft.com/office/2007/relationships/hdphoto" Target="../media/hdphoto4.wdp"/><Relationship Id="rId19" Type="http://schemas.openxmlformats.org/officeDocument/2006/relationships/image" Target="../media/image50.sv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18.png"/><Relationship Id="rId22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7" Type="http://schemas.openxmlformats.org/officeDocument/2006/relationships/image" Target="../media/image33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3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svg"/><Relationship Id="rId7" Type="http://schemas.openxmlformats.org/officeDocument/2006/relationships/image" Target="../media/image67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svg"/><Relationship Id="rId3" Type="http://schemas.openxmlformats.org/officeDocument/2006/relationships/image" Target="../media/image61.svg"/><Relationship Id="rId7" Type="http://schemas.openxmlformats.org/officeDocument/2006/relationships/image" Target="../media/image73.svg"/><Relationship Id="rId12" Type="http://schemas.openxmlformats.org/officeDocument/2006/relationships/image" Target="../media/image7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67.svg"/><Relationship Id="rId5" Type="http://schemas.openxmlformats.org/officeDocument/2006/relationships/image" Target="../media/image11.sv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3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svg"/><Relationship Id="rId7" Type="http://schemas.openxmlformats.org/officeDocument/2006/relationships/image" Target="../media/image86.svg"/><Relationship Id="rId12" Type="http://schemas.openxmlformats.org/officeDocument/2006/relationships/image" Target="../media/image91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sv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79.svg"/><Relationship Id="rId7" Type="http://schemas.openxmlformats.org/officeDocument/2006/relationships/image" Target="../media/image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33.sv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93.svg"/><Relationship Id="rId7" Type="http://schemas.openxmlformats.org/officeDocument/2006/relationships/image" Target="../media/image3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3.svg"/><Relationship Id="rId7" Type="http://schemas.openxmlformats.org/officeDocument/2006/relationships/image" Target="../media/image3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Relationship Id="rId9" Type="http://schemas.openxmlformats.org/officeDocument/2006/relationships/image" Target="../media/image9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3.svg"/><Relationship Id="rId7" Type="http://schemas.openxmlformats.org/officeDocument/2006/relationships/image" Target="../media/image79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95.svg"/><Relationship Id="rId5" Type="http://schemas.openxmlformats.org/officeDocument/2006/relationships/image" Target="../media/image11.svg"/><Relationship Id="rId10" Type="http://schemas.openxmlformats.org/officeDocument/2006/relationships/image" Target="../media/image94.png"/><Relationship Id="rId4" Type="http://schemas.openxmlformats.org/officeDocument/2006/relationships/image" Target="../media/image10.png"/><Relationship Id="rId9" Type="http://schemas.openxmlformats.org/officeDocument/2006/relationships/image" Target="../media/image33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93.svg"/><Relationship Id="rId7" Type="http://schemas.openxmlformats.org/officeDocument/2006/relationships/image" Target="../media/image79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3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9.svg"/><Relationship Id="rId7" Type="http://schemas.openxmlformats.org/officeDocument/2006/relationships/image" Target="../media/image9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33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0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wmv"/><Relationship Id="rId1" Type="http://schemas.microsoft.com/office/2007/relationships/media" Target="../media/media10.wmv"/><Relationship Id="rId4" Type="http://schemas.openxmlformats.org/officeDocument/2006/relationships/image" Target="../media/image10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wmv"/><Relationship Id="rId1" Type="http://schemas.microsoft.com/office/2007/relationships/media" Target="../media/media11.wmv"/><Relationship Id="rId4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wmv"/><Relationship Id="rId1" Type="http://schemas.microsoft.com/office/2007/relationships/media" Target="../media/media12.wmv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svg"/><Relationship Id="rId3" Type="http://schemas.openxmlformats.org/officeDocument/2006/relationships/image" Target="../media/image84.svg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2" Type="http://schemas.openxmlformats.org/officeDocument/2006/relationships/image" Target="../media/image83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openxmlformats.org/officeDocument/2006/relationships/image" Target="../media/image9.svg"/><Relationship Id="rId15" Type="http://schemas.openxmlformats.org/officeDocument/2006/relationships/image" Target="../media/image120.svg"/><Relationship Id="rId10" Type="http://schemas.openxmlformats.org/officeDocument/2006/relationships/image" Target="../media/image115.png"/><Relationship Id="rId4" Type="http://schemas.openxmlformats.org/officeDocument/2006/relationships/image" Target="../media/image74.png"/><Relationship Id="rId9" Type="http://schemas.openxmlformats.org/officeDocument/2006/relationships/image" Target="../media/image114.svg"/><Relationship Id="rId14" Type="http://schemas.openxmlformats.org/officeDocument/2006/relationships/image" Target="../media/image1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svg"/><Relationship Id="rId7" Type="http://schemas.openxmlformats.org/officeDocument/2006/relationships/image" Target="../media/image124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8.svg"/><Relationship Id="rId5" Type="http://schemas.openxmlformats.org/officeDocument/2006/relationships/image" Target="../media/image99.svg"/><Relationship Id="rId10" Type="http://schemas.openxmlformats.org/officeDocument/2006/relationships/image" Target="../media/image127.png"/><Relationship Id="rId4" Type="http://schemas.openxmlformats.org/officeDocument/2006/relationships/image" Target="../media/image98.png"/><Relationship Id="rId9" Type="http://schemas.openxmlformats.org/officeDocument/2006/relationships/image" Target="../media/image126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4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Relationship Id="rId9" Type="http://schemas.openxmlformats.org/officeDocument/2006/relationships/image" Target="../media/image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4.svg"/><Relationship Id="rId7" Type="http://schemas.openxmlformats.org/officeDocument/2006/relationships/image" Target="../media/image5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Relationship Id="rId9" Type="http://schemas.openxmlformats.org/officeDocument/2006/relationships/image" Target="../media/image9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38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38.svg"/><Relationship Id="rId4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42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7" Type="http://schemas.openxmlformats.org/officeDocument/2006/relationships/image" Target="../media/image140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44.svg"/><Relationship Id="rId4" Type="http://schemas.openxmlformats.org/officeDocument/2006/relationships/image" Target="../media/image1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sv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sv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svg"/><Relationship Id="rId7" Type="http://schemas.openxmlformats.org/officeDocument/2006/relationships/image" Target="../media/image9.sv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124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svg"/><Relationship Id="rId4" Type="http://schemas.openxmlformats.org/officeDocument/2006/relationships/image" Target="../media/image12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7" Type="http://schemas.openxmlformats.org/officeDocument/2006/relationships/image" Target="../media/image7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8.svg"/><Relationship Id="rId4" Type="http://schemas.openxmlformats.org/officeDocument/2006/relationships/image" Target="../media/image147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12.svg"/><Relationship Id="rId7" Type="http://schemas.openxmlformats.org/officeDocument/2006/relationships/image" Target="../media/image153.sv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svg"/><Relationship Id="rId4" Type="http://schemas.openxmlformats.org/officeDocument/2006/relationships/image" Target="../media/image150.png"/><Relationship Id="rId9" Type="http://schemas.openxmlformats.org/officeDocument/2006/relationships/image" Target="../media/image155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svg"/><Relationship Id="rId4" Type="http://schemas.openxmlformats.org/officeDocument/2006/relationships/image" Target="../media/image157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67.svg"/><Relationship Id="rId18" Type="http://schemas.openxmlformats.org/officeDocument/2006/relationships/image" Target="../media/image163.png"/><Relationship Id="rId3" Type="http://schemas.openxmlformats.org/officeDocument/2006/relationships/image" Target="../media/image82.svg"/><Relationship Id="rId7" Type="http://schemas.openxmlformats.org/officeDocument/2006/relationships/image" Target="../media/image160.svg"/><Relationship Id="rId12" Type="http://schemas.openxmlformats.org/officeDocument/2006/relationships/image" Target="../media/image66.png"/><Relationship Id="rId17" Type="http://schemas.openxmlformats.org/officeDocument/2006/relationships/image" Target="../media/image120.svg"/><Relationship Id="rId2" Type="http://schemas.openxmlformats.org/officeDocument/2006/relationships/image" Target="../media/image158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11" Type="http://schemas.openxmlformats.org/officeDocument/2006/relationships/image" Target="../media/image9.svg"/><Relationship Id="rId5" Type="http://schemas.openxmlformats.org/officeDocument/2006/relationships/image" Target="../media/image5.svg"/><Relationship Id="rId15" Type="http://schemas.openxmlformats.org/officeDocument/2006/relationships/image" Target="../media/image91.svg"/><Relationship Id="rId10" Type="http://schemas.openxmlformats.org/officeDocument/2006/relationships/image" Target="../media/image8.png"/><Relationship Id="rId19" Type="http://schemas.openxmlformats.org/officeDocument/2006/relationships/image" Target="../media/image164.svg"/><Relationship Id="rId4" Type="http://schemas.openxmlformats.org/officeDocument/2006/relationships/image" Target="../media/image4.png"/><Relationship Id="rId9" Type="http://schemas.openxmlformats.org/officeDocument/2006/relationships/image" Target="../media/image162.svg"/><Relationship Id="rId14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6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8.svg"/><Relationship Id="rId7" Type="http://schemas.openxmlformats.org/officeDocument/2006/relationships/image" Target="../media/image17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70.sv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68.svg"/><Relationship Id="rId7" Type="http://schemas.openxmlformats.org/officeDocument/2006/relationships/image" Target="../media/image99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17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87C6FD9B-3916-4BBF-A15A-A708C207E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604" y="4337336"/>
            <a:ext cx="9676789" cy="1655762"/>
          </a:xfrm>
        </p:spPr>
        <p:txBody>
          <a:bodyPr>
            <a:noAutofit/>
          </a:bodyPr>
          <a:lstStyle/>
          <a:p>
            <a:r>
              <a:rPr lang="es-ES" sz="4800"/>
              <a:t>Your past, your present and your future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BA65FD-6A1C-4CBE-A23D-2935416B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3A053-DBF2-4A09-9C61-5311DC05F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24" r="16830" b="21892"/>
          <a:stretch/>
        </p:blipFill>
        <p:spPr>
          <a:xfrm>
            <a:off x="803293" y="541569"/>
            <a:ext cx="10585410" cy="3795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9458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E9E06A7-002F-4A5E-8DDD-7DAB3F6B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EE0834-DA19-4255-9F0D-3925B26A87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1557251" y="320732"/>
            <a:ext cx="1978963" cy="1844839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1668437-F684-49E6-B9F4-FE1BD9E29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32084"/>
              </p:ext>
            </p:extLst>
          </p:nvPr>
        </p:nvGraphicFramePr>
        <p:xfrm>
          <a:off x="307568" y="2432857"/>
          <a:ext cx="11576862" cy="325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1929477">
                  <a:extLst>
                    <a:ext uri="{9D8B030D-6E8A-4147-A177-3AD203B41FA5}">
                      <a16:colId xmlns:a16="http://schemas.microsoft.com/office/drawing/2014/main" val="4162295767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243278479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58670362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681023971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916521264"/>
                    </a:ext>
                  </a:extLst>
                </a:gridCol>
                <a:gridCol w="1929477">
                  <a:extLst>
                    <a:ext uri="{9D8B030D-6E8A-4147-A177-3AD203B41FA5}">
                      <a16:colId xmlns:a16="http://schemas.microsoft.com/office/drawing/2014/main" val="1486103290"/>
                    </a:ext>
                  </a:extLst>
                </a:gridCol>
              </a:tblGrid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All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branches</a:t>
                      </a:r>
                      <a:endParaRPr lang="es-E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Master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44215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2"/>
                          </a:solidFill>
                        </a:rPr>
                        <a:t>Passed</a:t>
                      </a:r>
                      <a:endParaRPr lang="es-ES" sz="3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accent5"/>
                          </a:solidFill>
                        </a:rPr>
                        <a:t>Failed</a:t>
                      </a:r>
                      <a:endParaRPr lang="es-ES" sz="36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Cancelled</a:t>
                      </a:r>
                      <a:endParaRPr lang="es-ES" sz="3600" dirty="0">
                        <a:solidFill>
                          <a:schemeClr val="tx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985886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2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accent5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>
                          <a:solidFill>
                            <a:schemeClr val="tx1">
                              <a:lumMod val="65000"/>
                            </a:schemeClr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8"/>
                  </a:ext>
                </a:extLst>
              </a:tr>
              <a:tr h="812800"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507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Total: 37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94265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E801F59C-AF60-4B80-AB33-DCC1BF841841}"/>
              </a:ext>
            </a:extLst>
          </p:cNvPr>
          <p:cNvSpPr txBox="1"/>
          <p:nvPr/>
        </p:nvSpPr>
        <p:spPr>
          <a:xfrm>
            <a:off x="3934691" y="581431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Travis CI </a:t>
            </a:r>
            <a:r>
              <a:rPr lang="es-ES" sz="8000" dirty="0" err="1"/>
              <a:t>builds</a:t>
            </a:r>
            <a:endParaRPr lang="es-ES" sz="8000" dirty="0"/>
          </a:p>
        </p:txBody>
      </p:sp>
    </p:spTree>
    <p:extLst>
      <p:ext uri="{BB962C8B-B14F-4D97-AF65-F5344CB8AC3E}">
        <p14:creationId xmlns:p14="http://schemas.microsoft.com/office/powerpoint/2010/main" val="24259875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AD398F1-79A7-4155-A06F-59F6BF05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100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E9484DE-6B9D-4CBA-B2EA-108109D5A89A}"/>
              </a:ext>
            </a:extLst>
          </p:cNvPr>
          <p:cNvSpPr txBox="1"/>
          <p:nvPr/>
        </p:nvSpPr>
        <p:spPr>
          <a:xfrm>
            <a:off x="446115" y="0"/>
            <a:ext cx="11299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r>
              <a:rPr lang="es-ES" sz="8800" dirty="0"/>
              <a:t> </a:t>
            </a:r>
            <a:r>
              <a:rPr lang="es-ES" sz="8800" dirty="0" err="1"/>
              <a:t>were</a:t>
            </a:r>
            <a:r>
              <a:rPr lang="es-ES" sz="8800" dirty="0"/>
              <a:t> </a:t>
            </a:r>
            <a:r>
              <a:rPr lang="es-ES" sz="8800" dirty="0" err="1"/>
              <a:t>taken</a:t>
            </a:r>
            <a:r>
              <a:rPr lang="es-ES" sz="8800" dirty="0"/>
              <a:t>?</a:t>
            </a:r>
          </a:p>
        </p:txBody>
      </p:sp>
      <p:pic>
        <p:nvPicPr>
          <p:cNvPr id="4" name="Gráfico 3" descr="Chat">
            <a:extLst>
              <a:ext uri="{FF2B5EF4-FFF2-40B4-BE49-F238E27FC236}">
                <a16:creationId xmlns:a16="http://schemas.microsoft.com/office/drawing/2014/main" id="{F8D824E9-226D-460C-91CA-CA7C89441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9193" y="1778203"/>
            <a:ext cx="2572123" cy="257212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10464685-9064-46CE-AD9D-AEAE7893E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1235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alendario diario">
            <a:extLst>
              <a:ext uri="{FF2B5EF4-FFF2-40B4-BE49-F238E27FC236}">
                <a16:creationId xmlns:a16="http://schemas.microsoft.com/office/drawing/2014/main" id="{71B6C0CC-3D65-46A7-889F-7E21B561AF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0680" y="1778203"/>
            <a:ext cx="2572122" cy="25721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07F7517-6164-47A3-89B4-FBF90ACEDCBF}"/>
              </a:ext>
            </a:extLst>
          </p:cNvPr>
          <p:cNvSpPr txBox="1"/>
          <p:nvPr/>
        </p:nvSpPr>
        <p:spPr>
          <a:xfrm>
            <a:off x="8208562" y="3934825"/>
            <a:ext cx="285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Reestimate</a:t>
            </a:r>
            <a:endParaRPr lang="es-ES" sz="48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1944A00-97C5-407B-BFBF-B9277449EC34}"/>
              </a:ext>
            </a:extLst>
          </p:cNvPr>
          <p:cNvSpPr txBox="1"/>
          <p:nvPr/>
        </p:nvSpPr>
        <p:spPr>
          <a:xfrm>
            <a:off x="4576152" y="3934826"/>
            <a:ext cx="303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Reschedule</a:t>
            </a:r>
            <a:endParaRPr lang="es-ES" sz="48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92B77B-579D-4AC0-822F-4DFC5281CE68}"/>
              </a:ext>
            </a:extLst>
          </p:cNvPr>
          <p:cNvSpPr txBox="1"/>
          <p:nvPr/>
        </p:nvSpPr>
        <p:spPr>
          <a:xfrm>
            <a:off x="1837588" y="3934824"/>
            <a:ext cx="1435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Meet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23823871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2979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1790006" y="0"/>
            <a:ext cx="861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Total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487604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E7B9F4D-D9FF-41A6-9B10-8343199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E7A7BA-B682-456A-B17A-68035FF08F34}"/>
              </a:ext>
            </a:extLst>
          </p:cNvPr>
          <p:cNvSpPr txBox="1"/>
          <p:nvPr/>
        </p:nvSpPr>
        <p:spPr>
          <a:xfrm>
            <a:off x="2823555" y="0"/>
            <a:ext cx="65448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Taken</a:t>
            </a:r>
            <a:r>
              <a:rPr lang="es-ES" sz="8800" dirty="0"/>
              <a:t> </a:t>
            </a:r>
            <a:r>
              <a:rPr lang="es-ES" sz="8800" dirty="0" err="1"/>
              <a:t>actions</a:t>
            </a:r>
            <a:endParaRPr lang="es-ES" sz="8800" dirty="0"/>
          </a:p>
        </p:txBody>
      </p:sp>
      <p:pic>
        <p:nvPicPr>
          <p:cNvPr id="5" name="Gráfico 4" descr="Calendario mensual">
            <a:extLst>
              <a:ext uri="{FF2B5EF4-FFF2-40B4-BE49-F238E27FC236}">
                <a16:creationId xmlns:a16="http://schemas.microsoft.com/office/drawing/2014/main" id="{751CC6E5-E0D0-4E4D-B78F-89CBC9561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199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0B9C1227-B264-4348-A406-9A46B738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065" y="1211897"/>
            <a:ext cx="2262501" cy="2262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7D016E91-3923-4078-A89C-E64BE229CA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0646" y="2538532"/>
            <a:ext cx="1244783" cy="12447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1281420F-F8FC-4ABE-A68C-A01DD603F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4941" y="3941891"/>
            <a:ext cx="1154930" cy="11549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Tabla">
            <a:extLst>
              <a:ext uri="{FF2B5EF4-FFF2-40B4-BE49-F238E27FC236}">
                <a16:creationId xmlns:a16="http://schemas.microsoft.com/office/drawing/2014/main" id="{1C759ED1-13E3-49E2-86DB-BA7EF9FCC7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42885" y="3977463"/>
            <a:ext cx="1846455" cy="18464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Marco 14">
            <a:extLst>
              <a:ext uri="{FF2B5EF4-FFF2-40B4-BE49-F238E27FC236}">
                <a16:creationId xmlns:a16="http://schemas.microsoft.com/office/drawing/2014/main" id="{665EE565-A357-4EE9-9FD1-553562154054}"/>
              </a:ext>
            </a:extLst>
          </p:cNvPr>
          <p:cNvSpPr/>
          <p:nvPr/>
        </p:nvSpPr>
        <p:spPr>
          <a:xfrm>
            <a:off x="433579" y="4071248"/>
            <a:ext cx="1009306" cy="717143"/>
          </a:xfrm>
          <a:prstGeom prst="frame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17" name="Conector: angular 16">
            <a:extLst>
              <a:ext uri="{FF2B5EF4-FFF2-40B4-BE49-F238E27FC236}">
                <a16:creationId xmlns:a16="http://schemas.microsoft.com/office/drawing/2014/main" id="{44D40212-A1FE-4E0E-9A25-EEA7D26983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34410" y="4780638"/>
            <a:ext cx="112300" cy="50465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n 22">
            <a:extLst>
              <a:ext uri="{FF2B5EF4-FFF2-40B4-BE49-F238E27FC236}">
                <a16:creationId xmlns:a16="http://schemas.microsoft.com/office/drawing/2014/main" id="{2FDDE111-693A-459E-9C76-0AEBACAAC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214" y="4846708"/>
            <a:ext cx="2030384" cy="83245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B467EC6-B29B-46E4-BD00-F2E305CECC5E}"/>
              </a:ext>
            </a:extLst>
          </p:cNvPr>
          <p:cNvSpPr txBox="1"/>
          <p:nvPr/>
        </p:nvSpPr>
        <p:spPr>
          <a:xfrm>
            <a:off x="8806566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Time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000" dirty="0" err="1"/>
              <a:t>documentation</a:t>
            </a:r>
            <a:endParaRPr lang="es-ES" sz="4000" dirty="0"/>
          </a:p>
        </p:txBody>
      </p:sp>
      <p:pic>
        <p:nvPicPr>
          <p:cNvPr id="26" name="Gráfico 25" descr="Lupa">
            <a:extLst>
              <a:ext uri="{FF2B5EF4-FFF2-40B4-BE49-F238E27FC236}">
                <a16:creationId xmlns:a16="http://schemas.microsoft.com/office/drawing/2014/main" id="{4640867B-A93D-4A91-B9E2-578B1EFB37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04235" y="253853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A10BCDB-B9D8-41D4-A86B-3B6732DF8990}"/>
              </a:ext>
            </a:extLst>
          </p:cNvPr>
          <p:cNvSpPr txBox="1"/>
          <p:nvPr/>
        </p:nvSpPr>
        <p:spPr>
          <a:xfrm>
            <a:off x="3018635" y="1876813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Detailed</a:t>
            </a:r>
            <a:r>
              <a:rPr lang="es-ES" sz="4000" dirty="0"/>
              <a:t> </a:t>
            </a:r>
            <a:r>
              <a:rPr lang="es-ES" sz="4000" dirty="0" err="1"/>
              <a:t>planning</a:t>
            </a:r>
            <a:endParaRPr lang="es-ES" sz="4000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8E858FC-CF0A-4CEA-B39F-15B52056423D}"/>
              </a:ext>
            </a:extLst>
          </p:cNvPr>
          <p:cNvSpPr txBox="1"/>
          <p:nvPr/>
        </p:nvSpPr>
        <p:spPr>
          <a:xfrm>
            <a:off x="3274928" y="4546747"/>
            <a:ext cx="3241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Divide </a:t>
            </a:r>
            <a:r>
              <a:rPr lang="es-ES" sz="4000" dirty="0" err="1"/>
              <a:t>tasks</a:t>
            </a:r>
            <a:endParaRPr lang="es-ES" sz="4000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32CD4D5-093F-4A36-8380-5810BDBC2226}"/>
              </a:ext>
            </a:extLst>
          </p:cNvPr>
          <p:cNvSpPr txBox="1"/>
          <p:nvPr/>
        </p:nvSpPr>
        <p:spPr>
          <a:xfrm>
            <a:off x="8806566" y="4184988"/>
            <a:ext cx="32419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Better</a:t>
            </a:r>
            <a:r>
              <a:rPr lang="es-ES" sz="4000" dirty="0"/>
              <a:t>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usage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3533835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2034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20016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104</a:t>
            </a:fld>
            <a:endParaRPr lang="es-ES" dirty="0"/>
          </a:p>
        </p:txBody>
      </p:sp>
      <p:pic>
        <p:nvPicPr>
          <p:cNvPr id="3" name="Imagen 2" descr="C:\Users\Pablo\AppData\Local\Microsoft\Windows\INetCache\Content.MSO\32A5E301.tmp">
            <a:extLst>
              <a:ext uri="{FF2B5EF4-FFF2-40B4-BE49-F238E27FC236}">
                <a16:creationId xmlns:a16="http://schemas.microsoft.com/office/drawing/2014/main" id="{3014E43D-9C95-4B4E-B24F-03686F05541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4" t="16369" r="38590" b="13098"/>
          <a:stretch/>
        </p:blipFill>
        <p:spPr bwMode="auto">
          <a:xfrm rot="5400000">
            <a:off x="2995920" y="-2995919"/>
            <a:ext cx="6200162" cy="12192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19867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58591E3-5790-4AF6-BD4F-EADD373C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6118166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105</a:t>
            </a:fld>
            <a:endParaRPr lang="es-ES" dirty="0"/>
          </a:p>
        </p:txBody>
      </p:sp>
      <p:pic>
        <p:nvPicPr>
          <p:cNvPr id="5" name="Imagen 4" descr="https://raw.githubusercontent.com/pabreblob/capsulefy/master/Week%206/UML.jpg">
            <a:extLst>
              <a:ext uri="{FF2B5EF4-FFF2-40B4-BE49-F238E27FC236}">
                <a16:creationId xmlns:a16="http://schemas.microsoft.com/office/drawing/2014/main" id="{D8E7F1DB-86D7-46AF-B212-96000BBC8C6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4631" r="1261" b="10602"/>
          <a:stretch/>
        </p:blipFill>
        <p:spPr bwMode="auto">
          <a:xfrm>
            <a:off x="0" y="-182881"/>
            <a:ext cx="12192000" cy="6301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87308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1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Piloting</a:t>
            </a:r>
            <a:r>
              <a:rPr lang="es-ES" sz="4400" dirty="0"/>
              <a:t> plan</a:t>
            </a:r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https://capsulefy02.herokuapp.com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5889" y="1993224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6480" y="269719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88967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238659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(2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6989 €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134.16 €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7123.16 €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673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29F2B2F-946F-4C0B-9AAE-A086858A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02ACB-211B-40B9-AF88-1D77EFA36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744790"/>
              </p:ext>
            </p:extLst>
          </p:nvPr>
        </p:nvGraphicFramePr>
        <p:xfrm>
          <a:off x="2296159" y="525703"/>
          <a:ext cx="7599680" cy="49072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99840">
                  <a:extLst>
                    <a:ext uri="{9D8B030D-6E8A-4147-A177-3AD203B41FA5}">
                      <a16:colId xmlns:a16="http://schemas.microsoft.com/office/drawing/2014/main" val="1852786920"/>
                    </a:ext>
                  </a:extLst>
                </a:gridCol>
                <a:gridCol w="3799840">
                  <a:extLst>
                    <a:ext uri="{9D8B030D-6E8A-4147-A177-3AD203B41FA5}">
                      <a16:colId xmlns:a16="http://schemas.microsoft.com/office/drawing/2014/main" val="982789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8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90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2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26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62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85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2133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1st – April 7th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109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677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51C1B7-66F6-4A4D-B298-8CEF4517B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547E07-42EF-482E-814A-C7A2A4119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2" y="486551"/>
            <a:ext cx="4594165" cy="8822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CA73F6-82FD-4440-985C-DAD8CDB0D400}"/>
              </a:ext>
            </a:extLst>
          </p:cNvPr>
          <p:cNvSpPr txBox="1"/>
          <p:nvPr/>
        </p:nvSpPr>
        <p:spPr>
          <a:xfrm>
            <a:off x="5220390" y="265966"/>
            <a:ext cx="6700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 err="1"/>
              <a:t>Code</a:t>
            </a:r>
            <a:r>
              <a:rPr lang="es-ES" sz="8000" dirty="0"/>
              <a:t> </a:t>
            </a:r>
            <a:r>
              <a:rPr lang="es-ES" sz="8000" dirty="0" err="1"/>
              <a:t>coverage</a:t>
            </a:r>
            <a:endParaRPr lang="es-ES" sz="8000" dirty="0"/>
          </a:p>
        </p:txBody>
      </p:sp>
      <p:pic>
        <p:nvPicPr>
          <p:cNvPr id="5" name="Gráfico 4" descr="Señal de pulgar hacia arriba ">
            <a:extLst>
              <a:ext uri="{FF2B5EF4-FFF2-40B4-BE49-F238E27FC236}">
                <a16:creationId xmlns:a16="http://schemas.microsoft.com/office/drawing/2014/main" id="{812870D5-FDC6-44F4-AEF6-AB54569E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9753" y="2967075"/>
            <a:ext cx="1327265" cy="1327265"/>
          </a:xfrm>
          <a:prstGeom prst="rect">
            <a:avLst/>
          </a:prstGeom>
        </p:spPr>
      </p:pic>
      <p:pic>
        <p:nvPicPr>
          <p:cNvPr id="6" name="Gráfico 5" descr="Señal de pulgar hacia arriba ">
            <a:extLst>
              <a:ext uri="{FF2B5EF4-FFF2-40B4-BE49-F238E27FC236}">
                <a16:creationId xmlns:a16="http://schemas.microsoft.com/office/drawing/2014/main" id="{1AA14D1C-A931-4736-8BA0-9DACD922D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944695" y="2967075"/>
            <a:ext cx="1327265" cy="132726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FD1018E-7533-4703-88A0-0F096DA71B0A}"/>
              </a:ext>
            </a:extLst>
          </p:cNvPr>
          <p:cNvSpPr txBox="1"/>
          <p:nvPr/>
        </p:nvSpPr>
        <p:spPr>
          <a:xfrm>
            <a:off x="5468646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5CBB067E-C325-48C8-BC62-3C7A4D82A0AD}"/>
              </a:ext>
            </a:extLst>
          </p:cNvPr>
          <p:cNvCxnSpPr>
            <a:cxnSpLocks/>
          </p:cNvCxnSpPr>
          <p:nvPr/>
        </p:nvCxnSpPr>
        <p:spPr>
          <a:xfrm>
            <a:off x="9109413" y="2750697"/>
            <a:ext cx="1336912" cy="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CA2EC3A-4A1A-4BB4-BA87-2EF60A0632F7}"/>
              </a:ext>
            </a:extLst>
          </p:cNvPr>
          <p:cNvCxnSpPr>
            <a:cxnSpLocks/>
          </p:cNvCxnSpPr>
          <p:nvPr/>
        </p:nvCxnSpPr>
        <p:spPr>
          <a:xfrm>
            <a:off x="10446325" y="2750700"/>
            <a:ext cx="1474123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ECAF972-447A-4514-B401-35ED1FE1F362}"/>
              </a:ext>
            </a:extLst>
          </p:cNvPr>
          <p:cNvCxnSpPr>
            <a:cxnSpLocks/>
          </p:cNvCxnSpPr>
          <p:nvPr/>
        </p:nvCxnSpPr>
        <p:spPr>
          <a:xfrm>
            <a:off x="6107244" y="2750697"/>
            <a:ext cx="3002169" cy="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BF8C5ED6-C788-4064-953C-68EAFBAE0190}"/>
              </a:ext>
            </a:extLst>
          </p:cNvPr>
          <p:cNvCxnSpPr>
            <a:cxnSpLocks/>
          </p:cNvCxnSpPr>
          <p:nvPr/>
        </p:nvCxnSpPr>
        <p:spPr>
          <a:xfrm>
            <a:off x="190545" y="2750700"/>
            <a:ext cx="5916699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09873C06-BD77-47BE-A535-855BC81285F4}"/>
              </a:ext>
            </a:extLst>
          </p:cNvPr>
          <p:cNvCxnSpPr/>
          <p:nvPr/>
        </p:nvCxnSpPr>
        <p:spPr>
          <a:xfrm>
            <a:off x="6107244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99E959A-6BE7-46F6-AB08-61AF4B0CC204}"/>
              </a:ext>
            </a:extLst>
          </p:cNvPr>
          <p:cNvCxnSpPr/>
          <p:nvPr/>
        </p:nvCxnSpPr>
        <p:spPr>
          <a:xfrm>
            <a:off x="9109413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E6256D5-E98A-4DE5-B1C8-2389936BEE6C}"/>
              </a:ext>
            </a:extLst>
          </p:cNvPr>
          <p:cNvCxnSpPr/>
          <p:nvPr/>
        </p:nvCxnSpPr>
        <p:spPr>
          <a:xfrm>
            <a:off x="10446325" y="259552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DAA1681-853D-47B1-9367-24B168135597}"/>
              </a:ext>
            </a:extLst>
          </p:cNvPr>
          <p:cNvSpPr txBox="1"/>
          <p:nvPr/>
        </p:nvSpPr>
        <p:spPr>
          <a:xfrm>
            <a:off x="8470770" y="1813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8848B11-085D-46C1-811B-C9A17AF920D0}"/>
              </a:ext>
            </a:extLst>
          </p:cNvPr>
          <p:cNvSpPr txBox="1"/>
          <p:nvPr/>
        </p:nvSpPr>
        <p:spPr>
          <a:xfrm>
            <a:off x="9807682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85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9E34929-516C-452B-A509-E8F6280C1FB8}"/>
              </a:ext>
            </a:extLst>
          </p:cNvPr>
          <p:cNvSpPr txBox="1"/>
          <p:nvPr/>
        </p:nvSpPr>
        <p:spPr>
          <a:xfrm>
            <a:off x="11104468" y="181522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100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04AE08A-1DC0-4FCD-B4B3-60F0FE99A462}"/>
              </a:ext>
            </a:extLst>
          </p:cNvPr>
          <p:cNvCxnSpPr/>
          <p:nvPr/>
        </p:nvCxnSpPr>
        <p:spPr>
          <a:xfrm>
            <a:off x="206522" y="259552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3FE2233-6225-446B-BFA1-9AE3E01A2A3E}"/>
              </a:ext>
            </a:extLst>
          </p:cNvPr>
          <p:cNvSpPr txBox="1"/>
          <p:nvPr/>
        </p:nvSpPr>
        <p:spPr>
          <a:xfrm>
            <a:off x="-423689" y="182397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0C9A584A-8480-4331-BCBA-CACDBFD90DE7}"/>
              </a:ext>
            </a:extLst>
          </p:cNvPr>
          <p:cNvCxnSpPr/>
          <p:nvPr/>
        </p:nvCxnSpPr>
        <p:spPr>
          <a:xfrm>
            <a:off x="11920448" y="2584663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2A891A1-9465-45C1-AC46-2FDD9C319C86}"/>
              </a:ext>
            </a:extLst>
          </p:cNvPr>
          <p:cNvSpPr txBox="1"/>
          <p:nvPr/>
        </p:nvSpPr>
        <p:spPr>
          <a:xfrm>
            <a:off x="9054734" y="2430378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188CA5B-5D57-41D4-8C2C-5C0A6D6D92EC}"/>
              </a:ext>
            </a:extLst>
          </p:cNvPr>
          <p:cNvSpPr txBox="1"/>
          <p:nvPr/>
        </p:nvSpPr>
        <p:spPr>
          <a:xfrm>
            <a:off x="2934531" y="2313999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F47530A-21E3-4D44-B2E6-D090C691E67A}"/>
              </a:ext>
            </a:extLst>
          </p:cNvPr>
          <p:cNvSpPr txBox="1"/>
          <p:nvPr/>
        </p:nvSpPr>
        <p:spPr>
          <a:xfrm>
            <a:off x="2416234" y="4299882"/>
            <a:ext cx="73595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Before</a:t>
            </a:r>
            <a:r>
              <a:rPr lang="es-ES" sz="4400" dirty="0"/>
              <a:t> sprint 3, </a:t>
            </a:r>
            <a:r>
              <a:rPr lang="es-ES" sz="4400" dirty="0" err="1"/>
              <a:t>week</a:t>
            </a:r>
            <a:r>
              <a:rPr lang="es-ES" sz="4400" dirty="0"/>
              <a:t> 1: </a:t>
            </a:r>
            <a:r>
              <a:rPr lang="es-ES" sz="4400" dirty="0">
                <a:solidFill>
                  <a:schemeClr val="accent5"/>
                </a:solidFill>
              </a:rPr>
              <a:t>42 %</a:t>
            </a:r>
          </a:p>
          <a:p>
            <a:pPr algn="ctr"/>
            <a:r>
              <a:rPr lang="es-ES" sz="4400" dirty="0"/>
              <a:t>After sprint 3, </a:t>
            </a:r>
            <a:r>
              <a:rPr lang="es-ES" sz="4400" dirty="0" err="1"/>
              <a:t>week</a:t>
            </a:r>
            <a:r>
              <a:rPr lang="es-ES" sz="4400" dirty="0"/>
              <a:t> 1: </a:t>
            </a:r>
            <a:r>
              <a:rPr lang="es-ES" sz="4400" dirty="0">
                <a:solidFill>
                  <a:schemeClr val="accent2"/>
                </a:solidFill>
              </a:rPr>
              <a:t>78 %</a:t>
            </a:r>
          </a:p>
        </p:txBody>
      </p:sp>
    </p:spTree>
    <p:extLst>
      <p:ext uri="{BB962C8B-B14F-4D97-AF65-F5344CB8AC3E}">
        <p14:creationId xmlns:p14="http://schemas.microsoft.com/office/powerpoint/2010/main" val="20672834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12310"/>
              </p:ext>
            </p:extLst>
          </p:nvPr>
        </p:nvGraphicFramePr>
        <p:xfrm>
          <a:off x="80353" y="154599"/>
          <a:ext cx="12031291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2032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242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203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6566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710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60159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562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60162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email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7317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62225"/>
              </p:ext>
            </p:extLst>
          </p:nvPr>
        </p:nvGraphicFramePr>
        <p:xfrm>
          <a:off x="95592" y="154599"/>
          <a:ext cx="1200081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09381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18338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80053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7459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9143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823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63687">
                  <a:extLst>
                    <a:ext uri="{9D8B030D-6E8A-4147-A177-3AD203B41FA5}">
                      <a16:colId xmlns:a16="http://schemas.microsoft.com/office/drawing/2014/main" val="3042535437"/>
                    </a:ext>
                  </a:extLst>
                </a:gridCol>
                <a:gridCol w="758236">
                  <a:extLst>
                    <a:ext uri="{9D8B030D-6E8A-4147-A177-3AD203B41FA5}">
                      <a16:colId xmlns:a16="http://schemas.microsoft.com/office/drawing/2014/main" val="2171186991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605931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8101866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8672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31999"/>
              </p:ext>
            </p:extLst>
          </p:nvPr>
        </p:nvGraphicFramePr>
        <p:xfrm>
          <a:off x="457199" y="1446550"/>
          <a:ext cx="11277600" cy="4450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test </a:t>
                      </a:r>
                      <a:r>
                        <a:rPr lang="es-ES" sz="3200" dirty="0" err="1"/>
                        <a:t>problems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Check</a:t>
                      </a:r>
                      <a:r>
                        <a:rPr lang="es-ES" sz="3200" dirty="0"/>
                        <a:t> 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when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editing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AJAX </a:t>
                      </a:r>
                      <a:r>
                        <a:rPr lang="es-ES" sz="3200" dirty="0" err="1"/>
                        <a:t>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7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tooltip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53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5542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3237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4922914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5440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7730128" y="1746291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7132319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14" name="Gráfico 13" descr="Calendario diario">
            <a:extLst>
              <a:ext uri="{FF2B5EF4-FFF2-40B4-BE49-F238E27FC236}">
                <a16:creationId xmlns:a16="http://schemas.microsoft.com/office/drawing/2014/main" id="{80C65146-96C9-4B0D-AE81-F94024BCDB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7826" y="1284564"/>
            <a:ext cx="2418084" cy="241808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Cerrar">
            <a:extLst>
              <a:ext uri="{FF2B5EF4-FFF2-40B4-BE49-F238E27FC236}">
                <a16:creationId xmlns:a16="http://schemas.microsoft.com/office/drawing/2014/main" id="{5544C9BA-28DE-4590-A739-79CE8C982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40496" y="2522823"/>
            <a:ext cx="1399308" cy="13993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02A1BA43-3ABC-4B18-A639-48943D7A65B2}"/>
              </a:ext>
            </a:extLst>
          </p:cNvPr>
          <p:cNvSpPr txBox="1"/>
          <p:nvPr/>
        </p:nvSpPr>
        <p:spPr>
          <a:xfrm>
            <a:off x="1013928" y="3783559"/>
            <a:ext cx="43858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Bad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CDE90A7F-9B20-43C6-B155-BC49754CED53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6329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0.93</a:t>
            </a:r>
          </a:p>
        </p:txBody>
      </p:sp>
    </p:spTree>
    <p:extLst>
      <p:ext uri="{BB962C8B-B14F-4D97-AF65-F5344CB8AC3E}">
        <p14:creationId xmlns:p14="http://schemas.microsoft.com/office/powerpoint/2010/main" val="23536776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7984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303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2" name="Gráfico 11" descr="Advertencia">
            <a:extLst>
              <a:ext uri="{FF2B5EF4-FFF2-40B4-BE49-F238E27FC236}">
                <a16:creationId xmlns:a16="http://schemas.microsoft.com/office/drawing/2014/main" id="{26E52D58-0E73-44AA-B6C2-3F8D68D0B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91376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065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D2FC4953-4966-4A49-BCB4-E77FAD056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646" y="1214789"/>
            <a:ext cx="2992393" cy="299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119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Sprint 1 </a:t>
            </a:r>
            <a:r>
              <a:rPr lang="es-ES" sz="8800" dirty="0" err="1"/>
              <a:t>problem</a:t>
            </a:r>
            <a:endParaRPr lang="es-ES" sz="8800" dirty="0"/>
          </a:p>
        </p:txBody>
      </p:sp>
      <p:pic>
        <p:nvPicPr>
          <p:cNvPr id="22" name="Gráfico 21" descr="Engranajes">
            <a:extLst>
              <a:ext uri="{FF2B5EF4-FFF2-40B4-BE49-F238E27FC236}">
                <a16:creationId xmlns:a16="http://schemas.microsoft.com/office/drawing/2014/main" id="{63AD052C-A6D4-42DE-B3C8-FE2940C32B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4832" y="1336609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0425C58-9F43-4630-8309-560822AADA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84" y="2954278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6447977" y="4012351"/>
            <a:ext cx="5514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Solution</a:t>
            </a:r>
            <a:r>
              <a:rPr lang="es-ES" sz="6000" dirty="0"/>
              <a:t>:</a:t>
            </a:r>
          </a:p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pic>
        <p:nvPicPr>
          <p:cNvPr id="4" name="Gráfico 3" descr="Señal de pulgar hacia arriba ">
            <a:extLst>
              <a:ext uri="{FF2B5EF4-FFF2-40B4-BE49-F238E27FC236}">
                <a16:creationId xmlns:a16="http://schemas.microsoft.com/office/drawing/2014/main" id="{7568BAE9-C6E4-4B0E-A5AA-F702F0D877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598119" y="20859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42313E-5F07-458B-B423-04A01C9E3770}"/>
              </a:ext>
            </a:extLst>
          </p:cNvPr>
          <p:cNvSpPr txBox="1"/>
          <p:nvPr/>
        </p:nvSpPr>
        <p:spPr>
          <a:xfrm>
            <a:off x="298301" y="3968017"/>
            <a:ext cx="55140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Poor </a:t>
            </a:r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2A20EEFE-EF73-47CF-A652-EA42D339575C}"/>
              </a:ext>
            </a:extLst>
          </p:cNvPr>
          <p:cNvCxnSpPr/>
          <p:nvPr/>
        </p:nvCxnSpPr>
        <p:spPr>
          <a:xfrm>
            <a:off x="4865716" y="2522823"/>
            <a:ext cx="248827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730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9590269-768F-4183-9113-64017837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76DA88-53DE-4495-A3A7-010ED379F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6" b="8211"/>
          <a:stretch/>
        </p:blipFill>
        <p:spPr>
          <a:xfrm>
            <a:off x="0" y="0"/>
            <a:ext cx="12192000" cy="56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19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7872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Django 2.2 </a:t>
            </a:r>
            <a:r>
              <a:rPr lang="es-ES" sz="4400" dirty="0" err="1"/>
              <a:t>broke</a:t>
            </a:r>
            <a:r>
              <a:rPr lang="es-ES" sz="4400" dirty="0"/>
              <a:t> </a:t>
            </a:r>
            <a:r>
              <a:rPr lang="es-ES" sz="4400" dirty="0" err="1"/>
              <a:t>our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Migrate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Django 2.2 and </a:t>
            </a:r>
            <a:r>
              <a:rPr lang="es-ES" sz="4400" dirty="0" err="1"/>
              <a:t>fix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all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r>
              <a:rPr lang="es-ES" sz="4400" dirty="0"/>
              <a:t>.</a:t>
            </a:r>
          </a:p>
        </p:txBody>
      </p:sp>
      <p:pic>
        <p:nvPicPr>
          <p:cNvPr id="13" name="Gráfico 12" descr="Engranajes">
            <a:extLst>
              <a:ext uri="{FF2B5EF4-FFF2-40B4-BE49-F238E27FC236}">
                <a16:creationId xmlns:a16="http://schemas.microsoft.com/office/drawing/2014/main" id="{8FAE9056-7ED7-4C92-B45E-36DF978EF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323" y="2954717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Alta tensión">
            <a:extLst>
              <a:ext uri="{FF2B5EF4-FFF2-40B4-BE49-F238E27FC236}">
                <a16:creationId xmlns:a16="http://schemas.microsoft.com/office/drawing/2014/main" id="{F296877B-641C-4CF2-9741-4FE026378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68259" y="3026450"/>
            <a:ext cx="1074966" cy="107496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1C34F5F-30DD-49AD-90EB-32B999C09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85" y="5280885"/>
            <a:ext cx="1347174" cy="1010381"/>
          </a:xfrm>
          <a:prstGeom prst="rect">
            <a:avLst/>
          </a:prstGeom>
        </p:spPr>
      </p:pic>
      <p:pic>
        <p:nvPicPr>
          <p:cNvPr id="19" name="Gráfico 18" descr="Repetir">
            <a:extLst>
              <a:ext uri="{FF2B5EF4-FFF2-40B4-BE49-F238E27FC236}">
                <a16:creationId xmlns:a16="http://schemas.microsoft.com/office/drawing/2014/main" id="{B992883F-4EC6-420D-8E37-6888A01AB6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68259" y="5216300"/>
            <a:ext cx="1074966" cy="10749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3123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Django </a:t>
            </a:r>
            <a:r>
              <a:rPr lang="es-ES" sz="6000" dirty="0" err="1"/>
              <a:t>update</a:t>
            </a:r>
            <a:endParaRPr lang="es-ES" sz="60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B0B203C-E6A9-4DB7-B2FC-E6FF16CF0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2" y="1656330"/>
            <a:ext cx="2896754" cy="217256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Number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</a:t>
            </a:r>
            <a:r>
              <a:rPr lang="es-ES" sz="4400" dirty="0" err="1"/>
              <a:t>failing</a:t>
            </a:r>
            <a:r>
              <a:rPr lang="es-ES" sz="4400" dirty="0"/>
              <a:t> </a:t>
            </a:r>
            <a:r>
              <a:rPr lang="es-ES" sz="4400" dirty="0" err="1"/>
              <a:t>tests</a:t>
            </a:r>
            <a:endParaRPr lang="es-ES" sz="4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D947CA7-5DCE-4175-8A0C-5DAF8ED393DC}"/>
              </a:ext>
            </a:extLst>
          </p:cNvPr>
          <p:cNvSpPr txBox="1"/>
          <p:nvPr/>
        </p:nvSpPr>
        <p:spPr>
          <a:xfrm>
            <a:off x="4919428" y="4824834"/>
            <a:ext cx="5325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Number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77760309-EDAA-427D-AA15-EA31195D0728}"/>
              </a:ext>
            </a:extLst>
          </p:cNvPr>
          <p:cNvCxnSpPr>
            <a:cxnSpLocks/>
          </p:cNvCxnSpPr>
          <p:nvPr/>
        </p:nvCxnSpPr>
        <p:spPr>
          <a:xfrm>
            <a:off x="6156559" y="3909532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8A6E408-FAD3-4FB8-9CB5-25C77030ADB0}"/>
              </a:ext>
            </a:extLst>
          </p:cNvPr>
          <p:cNvCxnSpPr/>
          <p:nvPr/>
        </p:nvCxnSpPr>
        <p:spPr>
          <a:xfrm>
            <a:off x="6156559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ED14628-15DF-428D-B6E4-44A0A37CAF01}"/>
              </a:ext>
            </a:extLst>
          </p:cNvPr>
          <p:cNvSpPr txBox="1"/>
          <p:nvPr/>
        </p:nvSpPr>
        <p:spPr>
          <a:xfrm>
            <a:off x="5514036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</a:t>
            </a:r>
          </a:p>
        </p:txBody>
      </p:sp>
      <p:pic>
        <p:nvPicPr>
          <p:cNvPr id="21" name="Gráfico 20" descr="Señal de pulgar hacia arriba ">
            <a:extLst>
              <a:ext uri="{FF2B5EF4-FFF2-40B4-BE49-F238E27FC236}">
                <a16:creationId xmlns:a16="http://schemas.microsoft.com/office/drawing/2014/main" id="{3CC0D1A3-047D-4E50-818D-6056B3DC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3260" y="3047450"/>
            <a:ext cx="698835" cy="698835"/>
          </a:xfrm>
          <a:prstGeom prst="rect">
            <a:avLst/>
          </a:prstGeom>
        </p:spPr>
      </p:pic>
      <p:pic>
        <p:nvPicPr>
          <p:cNvPr id="22" name="Gráfico 21" descr="Señal de pulgar hacia arriba ">
            <a:extLst>
              <a:ext uri="{FF2B5EF4-FFF2-40B4-BE49-F238E27FC236}">
                <a16:creationId xmlns:a16="http://schemas.microsoft.com/office/drawing/2014/main" id="{3EC30ABE-5CBE-4DB4-9564-C3E8E2B7C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7582349" y="3047446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070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Late </a:t>
            </a:r>
            <a:r>
              <a:rPr lang="es-ES" sz="4400" dirty="0" err="1"/>
              <a:t>deployment</a:t>
            </a:r>
            <a:r>
              <a:rPr lang="es-ES" sz="4400" dirty="0"/>
              <a:t> led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many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errors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Deploy</a:t>
            </a:r>
            <a:r>
              <a:rPr lang="es-ES" sz="4400" dirty="0"/>
              <a:t> 2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Reloj de arena">
            <a:extLst>
              <a:ext uri="{FF2B5EF4-FFF2-40B4-BE49-F238E27FC236}">
                <a16:creationId xmlns:a16="http://schemas.microsoft.com/office/drawing/2014/main" id="{1506BC5C-000E-4605-A968-E42C0B0F2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877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Flecha: curva con sentido de las agujas del reloj">
            <a:extLst>
              <a:ext uri="{FF2B5EF4-FFF2-40B4-BE49-F238E27FC236}">
                <a16:creationId xmlns:a16="http://schemas.microsoft.com/office/drawing/2014/main" id="{0FF978D2-6069-4591-A5C2-F4E69D9F5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14877" y="420799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errar">
            <a:extLst>
              <a:ext uri="{FF2B5EF4-FFF2-40B4-BE49-F238E27FC236}">
                <a16:creationId xmlns:a16="http://schemas.microsoft.com/office/drawing/2014/main" id="{03BF965D-69EB-47BF-A486-ADF9F3906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4098" y="29718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B1ADB8E7-C9C0-451D-A5ED-5E60675DF904}"/>
              </a:ext>
            </a:extLst>
          </p:cNvPr>
          <p:cNvGrpSpPr/>
          <p:nvPr/>
        </p:nvGrpSpPr>
        <p:grpSpPr>
          <a:xfrm>
            <a:off x="9422611" y="4207996"/>
            <a:ext cx="766611" cy="914400"/>
            <a:chOff x="1241367" y="1579405"/>
            <a:chExt cx="1573876" cy="1877291"/>
          </a:xfrm>
        </p:grpSpPr>
        <p:sp>
          <p:nvSpPr>
            <p:cNvPr id="22" name="Rectángulo: esquinas redondeadas 21">
              <a:extLst>
                <a:ext uri="{FF2B5EF4-FFF2-40B4-BE49-F238E27FC236}">
                  <a16:creationId xmlns:a16="http://schemas.microsoft.com/office/drawing/2014/main" id="{0D1A9040-CB77-4C50-AD01-693782AADAD1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55579728-7B9C-40BE-8447-B6E49605BD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16062875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W1: </a:t>
            </a:r>
            <a:r>
              <a:rPr lang="es-ES" sz="4800" dirty="0">
                <a:solidFill>
                  <a:schemeClr val="accent5"/>
                </a:solidFill>
              </a:rPr>
              <a:t>0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9677BEA-9F9E-412F-A3E5-6D96353B5774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8FEE2559-391E-4AD3-8194-62E83F497ED7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0431D2AD-F519-4BB1-95FC-026539B20C4D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136496D-38E0-4620-BF96-8FAFCE8E8FB3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18" name="Gráfico 17" descr="Señal de pulgar hacia arriba ">
            <a:extLst>
              <a:ext uri="{FF2B5EF4-FFF2-40B4-BE49-F238E27FC236}">
                <a16:creationId xmlns:a16="http://schemas.microsoft.com/office/drawing/2014/main" id="{232EE6C3-0D86-40CD-ABAC-253F54EBE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BC7E1BDA-9B46-4457-A16A-B10E000B0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16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69085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(3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8207 €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8407 €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5620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102522"/>
              </p:ext>
            </p:extLst>
          </p:nvPr>
        </p:nvGraphicFramePr>
        <p:xfrm>
          <a:off x="742725" y="160143"/>
          <a:ext cx="11257962" cy="57912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458151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197681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05391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49307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3734513947"/>
                    </a:ext>
                  </a:extLst>
                </a:gridCol>
              </a:tblGrid>
              <a:tr h="57801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Local </a:t>
                      </a:r>
                      <a:r>
                        <a:rPr lang="es-ES" sz="3200" dirty="0" err="1"/>
                        <a:t>settings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Remove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expired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Twitter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modular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pagination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issues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DM </a:t>
                      </a:r>
                      <a:r>
                        <a:rPr lang="es-ES" sz="3200" dirty="0" err="1"/>
                        <a:t>switch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Registration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602555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725978"/>
            <a:ext cx="645622" cy="5225365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794133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2687118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946810"/>
              </p:ext>
            </p:extLst>
          </p:nvPr>
        </p:nvGraphicFramePr>
        <p:xfrm>
          <a:off x="742725" y="671663"/>
          <a:ext cx="11257963" cy="51206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14515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8793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288975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18834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3771">
                  <a:extLst>
                    <a:ext uri="{9D8B030D-6E8A-4147-A177-3AD203B41FA5}">
                      <a16:colId xmlns:a16="http://schemas.microsoft.com/office/drawing/2014/main" val="1021413078"/>
                    </a:ext>
                  </a:extLst>
                </a:gridCol>
              </a:tblGrid>
              <a:tr h="51982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account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improvements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</a:t>
                      </a:r>
                      <a:r>
                        <a:rPr lang="es-ES" sz="3200" dirty="0" err="1"/>
                        <a:t>payment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UI: </a:t>
                      </a:r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252452"/>
            <a:ext cx="645622" cy="453985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67529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5221874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8th – April 12th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2128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449254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notifications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46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268349"/>
              </p:ext>
            </p:extLst>
          </p:nvPr>
        </p:nvGraphicFramePr>
        <p:xfrm>
          <a:off x="6888480" y="1695291"/>
          <a:ext cx="5158926" cy="411480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Devising</a:t>
                      </a:r>
                      <a:r>
                        <a:rPr lang="es-ES" sz="4800" dirty="0"/>
                        <a:t> a </a:t>
                      </a:r>
                      <a:r>
                        <a:rPr lang="es-ES" sz="4800" dirty="0" err="1"/>
                        <a:t>project</a:t>
                      </a:r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…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4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764007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EBF349F-9CF9-4F57-B46B-52A1EB12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14" y="-26695"/>
            <a:ext cx="4603622" cy="188748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5314603" y="282024"/>
            <a:ext cx="63178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 err="1"/>
              <a:t>Release</a:t>
            </a:r>
            <a:r>
              <a:rPr lang="es-ES" sz="8000" dirty="0"/>
              <a:t>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950602" y="2401359"/>
            <a:ext cx="365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/>
              <a:t>Release</a:t>
            </a:r>
            <a:r>
              <a:rPr lang="es-ES" sz="6600" dirty="0"/>
              <a:t> X</a:t>
            </a:r>
          </a:p>
        </p:txBody>
      </p:sp>
      <p:pic>
        <p:nvPicPr>
          <p:cNvPr id="7" name="Gráfico 6" descr="Etiqueta">
            <a:extLst>
              <a:ext uri="{FF2B5EF4-FFF2-40B4-BE49-F238E27FC236}">
                <a16:creationId xmlns:a16="http://schemas.microsoft.com/office/drawing/2014/main" id="{9C63389E-5E70-490A-BB34-AAFC7B8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0739" y="3509355"/>
            <a:ext cx="2277326" cy="2277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350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1622272"/>
            <a:ext cx="448887" cy="418782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80226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24848"/>
              </p:ext>
            </p:extLst>
          </p:nvPr>
        </p:nvGraphicFramePr>
        <p:xfrm>
          <a:off x="773082" y="154599"/>
          <a:ext cx="1064583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37803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35527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86939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81396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70313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5429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52565"/>
              </p:ext>
            </p:extLst>
          </p:nvPr>
        </p:nvGraphicFramePr>
        <p:xfrm>
          <a:off x="153747" y="1645918"/>
          <a:ext cx="11884503" cy="232202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6955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96913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72844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67441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62034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3642875020"/>
                    </a:ext>
                  </a:extLst>
                </a:gridCol>
                <a:gridCol w="751227">
                  <a:extLst>
                    <a:ext uri="{9D8B030D-6E8A-4147-A177-3AD203B41FA5}">
                      <a16:colId xmlns:a16="http://schemas.microsoft.com/office/drawing/2014/main" val="210909693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7746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51D1944-9F0F-4037-8EB5-A66BCBE23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097A5B60-4D2D-44BA-90F0-1C7DDB126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462888"/>
              </p:ext>
            </p:extLst>
          </p:nvPr>
        </p:nvGraphicFramePr>
        <p:xfrm>
          <a:off x="457199" y="2200238"/>
          <a:ext cx="11277600" cy="173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716087">
                  <a:extLst>
                    <a:ext uri="{9D8B030D-6E8A-4147-A177-3AD203B41FA5}">
                      <a16:colId xmlns:a16="http://schemas.microsoft.com/office/drawing/2014/main" val="1637212201"/>
                    </a:ext>
                  </a:extLst>
                </a:gridCol>
                <a:gridCol w="3020291">
                  <a:extLst>
                    <a:ext uri="{9D8B030D-6E8A-4147-A177-3AD203B41FA5}">
                      <a16:colId xmlns:a16="http://schemas.microsoft.com/office/drawing/2014/main" val="3367702359"/>
                    </a:ext>
                  </a:extLst>
                </a:gridCol>
                <a:gridCol w="3541222">
                  <a:extLst>
                    <a:ext uri="{9D8B030D-6E8A-4147-A177-3AD203B41FA5}">
                      <a16:colId xmlns:a16="http://schemas.microsoft.com/office/drawing/2014/main" val="700992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Invested</a:t>
                      </a:r>
                      <a:r>
                        <a:rPr lang="es-ES" sz="3200" dirty="0"/>
                        <a:t> time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1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51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capsule </a:t>
                      </a:r>
                      <a:r>
                        <a:rPr lang="es-ES" sz="3200" dirty="0" err="1"/>
                        <a:t>edition</a:t>
                      </a:r>
                      <a:r>
                        <a:rPr lang="es-ES" sz="3200" dirty="0"/>
                        <a:t>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78253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1659D7E-F596-418A-A5E5-78B7E65E152B}"/>
              </a:ext>
            </a:extLst>
          </p:cNvPr>
          <p:cNvSpPr txBox="1"/>
          <p:nvPr/>
        </p:nvSpPr>
        <p:spPr>
          <a:xfrm>
            <a:off x="2006137" y="0"/>
            <a:ext cx="81797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Unplanned</a:t>
            </a:r>
            <a:r>
              <a:rPr lang="es-ES" sz="8800" dirty="0"/>
              <a:t> </a:t>
            </a:r>
            <a:r>
              <a:rPr lang="es-ES" sz="8800" dirty="0" err="1"/>
              <a:t>tasks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5575613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470987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1"/>
                          </a:solidFill>
                        </a:rPr>
                        <a:t>1.33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3965492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0.96</a:t>
            </a:r>
          </a:p>
        </p:txBody>
      </p:sp>
    </p:spTree>
    <p:extLst>
      <p:ext uri="{BB962C8B-B14F-4D97-AF65-F5344CB8AC3E}">
        <p14:creationId xmlns:p14="http://schemas.microsoft.com/office/powerpoint/2010/main" val="269354017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0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69307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5.5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34975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9784731" y="2582096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W2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37919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~4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328540" y="2578840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W2: </a:t>
            </a:r>
            <a:r>
              <a:rPr lang="es-ES" sz="4800" dirty="0">
                <a:solidFill>
                  <a:schemeClr val="accent2"/>
                </a:solidFill>
              </a:rPr>
              <a:t>5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0191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54742" y="3828896"/>
            <a:ext cx="423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Deployment</a:t>
            </a:r>
            <a:endParaRPr lang="es-ES" sz="6000" dirty="0"/>
          </a:p>
          <a:p>
            <a:pPr algn="ctr"/>
            <a:r>
              <a:rPr lang="es-ES" sz="6000" dirty="0" err="1"/>
              <a:t>problems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4074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Days</a:t>
            </a:r>
            <a:r>
              <a:rPr lang="es-ES" sz="4400" dirty="0"/>
              <a:t> </a:t>
            </a:r>
            <a:r>
              <a:rPr lang="es-ES" sz="4400" dirty="0" err="1"/>
              <a:t>before</a:t>
            </a:r>
            <a:r>
              <a:rPr lang="es-ES" sz="4400" dirty="0"/>
              <a:t> </a:t>
            </a:r>
            <a:r>
              <a:rPr lang="es-ES" sz="4400" dirty="0" err="1"/>
              <a:t>deadline</a:t>
            </a:r>
            <a:endParaRPr lang="es-ES" sz="4400" dirty="0"/>
          </a:p>
        </p:txBody>
      </p:sp>
      <p:pic>
        <p:nvPicPr>
          <p:cNvPr id="7" name="Gráfico 6" descr="Informática en la nube">
            <a:extLst>
              <a:ext uri="{FF2B5EF4-FFF2-40B4-BE49-F238E27FC236}">
                <a16:creationId xmlns:a16="http://schemas.microsoft.com/office/drawing/2014/main" id="{59D6C82C-27DE-412E-AF6D-5DD69A660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75DFE4-0412-4730-B6B4-DB24E3C2ECA9}"/>
              </a:ext>
            </a:extLst>
          </p:cNvPr>
          <p:cNvSpPr txBox="1"/>
          <p:nvPr/>
        </p:nvSpPr>
        <p:spPr>
          <a:xfrm>
            <a:off x="5126022" y="4824834"/>
            <a:ext cx="4912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Days</a:t>
            </a:r>
            <a:r>
              <a:rPr lang="es-ES" sz="4800" dirty="0"/>
              <a:t> in W2: </a:t>
            </a:r>
            <a:r>
              <a:rPr lang="es-ES" sz="4800" dirty="0">
                <a:solidFill>
                  <a:schemeClr val="accent2"/>
                </a:solidFill>
              </a:rPr>
              <a:t>2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ADF0AF-87E3-4C35-801A-4C6BA23510CE}"/>
              </a:ext>
            </a:extLst>
          </p:cNvPr>
          <p:cNvCxnSpPr>
            <a:cxnSpLocks/>
          </p:cNvCxnSpPr>
          <p:nvPr/>
        </p:nvCxnSpPr>
        <p:spPr>
          <a:xfrm>
            <a:off x="8118848" y="3909532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F4B2BB39-F4AE-4F98-9371-F1941647452A}"/>
              </a:ext>
            </a:extLst>
          </p:cNvPr>
          <p:cNvCxnSpPr>
            <a:cxnSpLocks/>
          </p:cNvCxnSpPr>
          <p:nvPr/>
        </p:nvCxnSpPr>
        <p:spPr>
          <a:xfrm>
            <a:off x="4585047" y="3909532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D6AB12E-2523-4D37-B097-DCD95367AA7B}"/>
              </a:ext>
            </a:extLst>
          </p:cNvPr>
          <p:cNvCxnSpPr/>
          <p:nvPr/>
        </p:nvCxnSpPr>
        <p:spPr>
          <a:xfrm>
            <a:off x="8118848" y="3756318"/>
            <a:ext cx="0" cy="31034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DF205D-E3A4-4F11-9105-1AA96D0BCAE2}"/>
              </a:ext>
            </a:extLst>
          </p:cNvPr>
          <p:cNvSpPr txBox="1"/>
          <p:nvPr/>
        </p:nvSpPr>
        <p:spPr>
          <a:xfrm>
            <a:off x="7476325" y="405539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BAFFC558-7CB1-42A5-8B9E-715E4EE69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4644" y="3046988"/>
            <a:ext cx="698835" cy="698835"/>
          </a:xfrm>
          <a:prstGeom prst="rect">
            <a:avLst/>
          </a:prstGeom>
        </p:spPr>
      </p:pic>
      <p:pic>
        <p:nvPicPr>
          <p:cNvPr id="28" name="Gráfico 27" descr="Señal de pulgar hacia arriba ">
            <a:extLst>
              <a:ext uri="{FF2B5EF4-FFF2-40B4-BE49-F238E27FC236}">
                <a16:creationId xmlns:a16="http://schemas.microsoft.com/office/drawing/2014/main" id="{7B114F8E-FFC7-4A59-824B-DD003E2EC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6002524" y="3046988"/>
            <a:ext cx="698845" cy="69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85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C9BD19E3-D646-4DB9-BD77-94687331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359778"/>
              </p:ext>
            </p:extLst>
          </p:nvPr>
        </p:nvGraphicFramePr>
        <p:xfrm>
          <a:off x="6888480" y="2107110"/>
          <a:ext cx="5158926" cy="3291840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624178">
                  <a:extLst>
                    <a:ext uri="{9D8B030D-6E8A-4147-A177-3AD203B41FA5}">
                      <a16:colId xmlns:a16="http://schemas.microsoft.com/office/drawing/2014/main" val="1744240946"/>
                    </a:ext>
                  </a:extLst>
                </a:gridCol>
                <a:gridCol w="4534748">
                  <a:extLst>
                    <a:ext uri="{9D8B030D-6E8A-4147-A177-3AD203B41FA5}">
                      <a16:colId xmlns:a16="http://schemas.microsoft.com/office/drawing/2014/main" val="2510746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 err="1"/>
                        <a:t>Landing</a:t>
                      </a:r>
                      <a:r>
                        <a:rPr lang="es-ES" sz="4800" dirty="0"/>
                        <a:t> page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542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2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1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537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2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42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/>
                        <a:t>Sprint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057783"/>
                  </a:ext>
                </a:extLst>
              </a:tr>
            </a:tbl>
          </a:graphicData>
        </a:graphic>
      </p:graphicFrame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AC2E748-D7B1-49F8-BFF3-308980B4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86EBF4E-1812-4A90-95A6-05A68BCE31FE}"/>
              </a:ext>
            </a:extLst>
          </p:cNvPr>
          <p:cNvSpPr txBox="1"/>
          <p:nvPr/>
        </p:nvSpPr>
        <p:spPr>
          <a:xfrm>
            <a:off x="4921207" y="396240"/>
            <a:ext cx="53479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dirty="0"/>
              <a:t>URL </a:t>
            </a:r>
            <a:r>
              <a:rPr lang="es-ES" sz="8000" dirty="0" err="1"/>
              <a:t>naming</a:t>
            </a:r>
            <a:endParaRPr lang="es-ES" sz="80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1AF158-620F-4C64-8122-804EB5DA9DA0}"/>
              </a:ext>
            </a:extLst>
          </p:cNvPr>
          <p:cNvSpPr txBox="1"/>
          <p:nvPr/>
        </p:nvSpPr>
        <p:spPr>
          <a:xfrm>
            <a:off x="77981" y="2261928"/>
            <a:ext cx="51122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capsulefy0X</a:t>
            </a:r>
          </a:p>
          <a:p>
            <a:pPr algn="ctr"/>
            <a:r>
              <a:rPr lang="es-ES" sz="4400" dirty="0"/>
              <a:t>.herokuapp.com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1BF5B2C-E9E7-406C-9BB1-96361DE45D27}"/>
              </a:ext>
            </a:extLst>
          </p:cNvPr>
          <p:cNvSpPr txBox="1"/>
          <p:nvPr/>
        </p:nvSpPr>
        <p:spPr>
          <a:xfrm>
            <a:off x="5076378" y="3208688"/>
            <a:ext cx="16015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X =</a:t>
            </a:r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BD008513-3434-45AF-8236-2D0228753B54}"/>
              </a:ext>
            </a:extLst>
          </p:cNvPr>
          <p:cNvSpPr/>
          <p:nvPr/>
        </p:nvSpPr>
        <p:spPr>
          <a:xfrm>
            <a:off x="6528833" y="2034091"/>
            <a:ext cx="448887" cy="3364859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EB4B9047-F6DF-4FF0-9BF5-5883BCD9450D}"/>
              </a:ext>
            </a:extLst>
          </p:cNvPr>
          <p:cNvGrpSpPr/>
          <p:nvPr/>
        </p:nvGrpSpPr>
        <p:grpSpPr>
          <a:xfrm>
            <a:off x="2401417" y="199899"/>
            <a:ext cx="1560769" cy="1861658"/>
            <a:chOff x="1241367" y="1579405"/>
            <a:chExt cx="1573876" cy="1877291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4815D29C-5576-439A-A583-1595190A3B69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D60D755-9A7E-4157-B36B-F8CB8E5D35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Gráfico 13" descr="Internet">
            <a:extLst>
              <a:ext uri="{FF2B5EF4-FFF2-40B4-BE49-F238E27FC236}">
                <a16:creationId xmlns:a16="http://schemas.microsoft.com/office/drawing/2014/main" id="{4472F5E5-8069-4730-A4B6-6BD118268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9193" y="3653864"/>
            <a:ext cx="2632993" cy="26329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42342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2483715" y="2286660"/>
            <a:ext cx="72245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No </a:t>
            </a:r>
            <a:r>
              <a:rPr lang="es-ES" sz="8000" dirty="0" err="1"/>
              <a:t>problems</a:t>
            </a:r>
            <a:r>
              <a:rPr lang="es-ES" sz="8000" dirty="0"/>
              <a:t> </a:t>
            </a:r>
            <a:r>
              <a:rPr lang="es-ES" sz="8000" dirty="0" err="1"/>
              <a:t>during</a:t>
            </a:r>
            <a:r>
              <a:rPr lang="es-ES" sz="8000" dirty="0"/>
              <a:t> </a:t>
            </a:r>
            <a:r>
              <a:rPr lang="es-ES" sz="8000" dirty="0" err="1"/>
              <a:t>week</a:t>
            </a:r>
            <a:r>
              <a:rPr lang="es-ES" sz="8000" dirty="0"/>
              <a:t> 2!</a:t>
            </a:r>
          </a:p>
        </p:txBody>
      </p:sp>
      <p:pic>
        <p:nvPicPr>
          <p:cNvPr id="7" name="Gráfico 6" descr="Cara sonriente sin relleno">
            <a:extLst>
              <a:ext uri="{FF2B5EF4-FFF2-40B4-BE49-F238E27FC236}">
                <a16:creationId xmlns:a16="http://schemas.microsoft.com/office/drawing/2014/main" id="{0B4BE132-ED3B-432B-8FF2-1053C545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2014" y="2373285"/>
            <a:ext cx="2111431" cy="2111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Señal de pulgar hacia arriba ">
            <a:extLst>
              <a:ext uri="{FF2B5EF4-FFF2-40B4-BE49-F238E27FC236}">
                <a16:creationId xmlns:a16="http://schemas.microsoft.com/office/drawing/2014/main" id="{FE4F454B-8D35-404E-A49C-1FBFF5E69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48552" y="2373284"/>
            <a:ext cx="2111432" cy="21114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541585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141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4780991" y="0"/>
            <a:ext cx="26300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Why</a:t>
            </a:r>
            <a:r>
              <a:rPr lang="es-ES" sz="8800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No </a:t>
            </a:r>
            <a:r>
              <a:rPr lang="es-ES" sz="5400" dirty="0" err="1"/>
              <a:t>complex</a:t>
            </a:r>
            <a:r>
              <a:rPr lang="es-ES" sz="5400" dirty="0"/>
              <a:t> </a:t>
            </a:r>
            <a:r>
              <a:rPr lang="es-ES" sz="5400" dirty="0" err="1"/>
              <a:t>tasks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No </a:t>
            </a:r>
            <a:r>
              <a:rPr lang="es-ES" sz="5400" dirty="0" err="1"/>
              <a:t>technical</a:t>
            </a:r>
            <a:r>
              <a:rPr lang="es-ES" sz="5400" dirty="0"/>
              <a:t> </a:t>
            </a:r>
            <a:r>
              <a:rPr lang="es-ES" sz="5400" dirty="0" err="1"/>
              <a:t>problems</a:t>
            </a:r>
            <a:endParaRPr lang="es-ES" sz="5400" dirty="0"/>
          </a:p>
          <a:p>
            <a:endParaRPr lang="es-ES" sz="5400" dirty="0"/>
          </a:p>
          <a:p>
            <a:r>
              <a:rPr lang="es-ES" sz="5400" dirty="0"/>
              <a:t>- </a:t>
            </a:r>
            <a:r>
              <a:rPr lang="es-ES" sz="5400" dirty="0" err="1"/>
              <a:t>Main</a:t>
            </a:r>
            <a:r>
              <a:rPr lang="es-ES" sz="5400" dirty="0"/>
              <a:t> </a:t>
            </a:r>
            <a:r>
              <a:rPr lang="es-ES" sz="5400" dirty="0" err="1"/>
              <a:t>frontend</a:t>
            </a:r>
            <a:r>
              <a:rPr lang="es-ES" sz="5400" dirty="0"/>
              <a:t> </a:t>
            </a:r>
            <a:r>
              <a:rPr lang="es-ES" sz="5400" dirty="0" err="1"/>
              <a:t>already</a:t>
            </a:r>
            <a:r>
              <a:rPr lang="es-ES" sz="5400" dirty="0"/>
              <a:t> </a:t>
            </a:r>
            <a:r>
              <a:rPr lang="es-ES" sz="5400" dirty="0" err="1"/>
              <a:t>developed</a:t>
            </a:r>
            <a:endParaRPr lang="es-ES" sz="5400" dirty="0"/>
          </a:p>
        </p:txBody>
      </p:sp>
      <p:pic>
        <p:nvPicPr>
          <p:cNvPr id="6" name="Gráfico 5" descr="Ventana del explorador ">
            <a:extLst>
              <a:ext uri="{FF2B5EF4-FFF2-40B4-BE49-F238E27FC236}">
                <a16:creationId xmlns:a16="http://schemas.microsoft.com/office/drawing/2014/main" id="{B58AC4FF-9B7F-4C7A-ABEF-B296FCE20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62920" y="4241267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2980137-76BD-4D3D-A077-7DF50BBA3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6854" y="2788666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Jerarquía">
            <a:extLst>
              <a:ext uri="{FF2B5EF4-FFF2-40B4-BE49-F238E27FC236}">
                <a16:creationId xmlns:a16="http://schemas.microsoft.com/office/drawing/2014/main" id="{69F114F2-70A5-49DA-9625-762DAED3C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1801" y="1164133"/>
            <a:ext cx="1798410" cy="17984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9149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25A01E-13FC-4338-8D30-418B1FA84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14036" y="5951343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142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188F795-29B4-43E6-8B65-7A87836AE796}"/>
              </a:ext>
            </a:extLst>
          </p:cNvPr>
          <p:cNvSpPr txBox="1"/>
          <p:nvPr/>
        </p:nvSpPr>
        <p:spPr>
          <a:xfrm>
            <a:off x="3019900" y="0"/>
            <a:ext cx="61521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/>
              <a:t>Delayed tasks</a:t>
            </a:r>
            <a:endParaRPr lang="es-ES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BB27266-1CCB-499B-ADAA-D926E2D82EC0}"/>
              </a:ext>
            </a:extLst>
          </p:cNvPr>
          <p:cNvSpPr txBox="1"/>
          <p:nvPr/>
        </p:nvSpPr>
        <p:spPr>
          <a:xfrm>
            <a:off x="642849" y="1446550"/>
            <a:ext cx="995310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/>
              <a:t>- Facebook integration</a:t>
            </a:r>
          </a:p>
          <a:p>
            <a:endParaRPr lang="es-ES" sz="5400"/>
          </a:p>
          <a:p>
            <a:r>
              <a:rPr lang="es-ES" sz="5400"/>
              <a:t>- Performance tests</a:t>
            </a:r>
          </a:p>
          <a:p>
            <a:endParaRPr lang="es-ES" sz="5400"/>
          </a:p>
          <a:p>
            <a:r>
              <a:rPr lang="es-ES" sz="5400"/>
              <a:t>- SonarCloud set up</a:t>
            </a:r>
            <a:endParaRPr lang="es-ES" sz="5400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3816A1E9-9192-4360-9DD4-9B2B98EAB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7963" y="3090148"/>
            <a:ext cx="2836715" cy="96011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E13E42C-D811-4A74-9073-482AAD5BD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80" y="4541218"/>
            <a:ext cx="1639680" cy="14101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D1C3BE-E890-486F-8C50-CD52D99BC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995" y="1446548"/>
            <a:ext cx="1152649" cy="11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667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2100176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Software </a:t>
            </a:r>
            <a:r>
              <a:rPr lang="es-ES" sz="6000" dirty="0" err="1"/>
              <a:t>updates</a:t>
            </a:r>
            <a:endParaRPr lang="es-ES" sz="6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A31B2CC-E0A5-4F0F-995D-D86DB7F1B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37" y="1655743"/>
            <a:ext cx="2896754" cy="2172566"/>
          </a:xfrm>
          <a:prstGeom prst="rect">
            <a:avLst/>
          </a:prstGeom>
        </p:spPr>
      </p:pic>
      <p:pic>
        <p:nvPicPr>
          <p:cNvPr id="9" name="Gráfico 8" descr="Ojo">
            <a:extLst>
              <a:ext uri="{FF2B5EF4-FFF2-40B4-BE49-F238E27FC236}">
                <a16:creationId xmlns:a16="http://schemas.microsoft.com/office/drawing/2014/main" id="{D65E32E9-FEE3-452C-B977-51B09EC46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61317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7555952" y="393378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Monitor and test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3405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144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471093" y="3933786"/>
            <a:ext cx="40512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Late </a:t>
            </a:r>
            <a:r>
              <a:rPr lang="es-ES" sz="6000" dirty="0" err="1"/>
              <a:t>deployment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878306" y="3939193"/>
            <a:ext cx="4148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deployments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Informática en la nube">
            <a:extLst>
              <a:ext uri="{FF2B5EF4-FFF2-40B4-BE49-F238E27FC236}">
                <a16:creationId xmlns:a16="http://schemas.microsoft.com/office/drawing/2014/main" id="{376921EB-2050-4F27-A22A-42DBE686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6475" y="1441756"/>
            <a:ext cx="2492030" cy="249203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loj de arena">
            <a:extLst>
              <a:ext uri="{FF2B5EF4-FFF2-40B4-BE49-F238E27FC236}">
                <a16:creationId xmlns:a16="http://schemas.microsoft.com/office/drawing/2014/main" id="{4D211F5A-91DE-445C-A739-7FA381B59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5541" y="1551440"/>
            <a:ext cx="2382346" cy="23823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86408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Preguntas">
            <a:extLst>
              <a:ext uri="{FF2B5EF4-FFF2-40B4-BE49-F238E27FC236}">
                <a16:creationId xmlns:a16="http://schemas.microsoft.com/office/drawing/2014/main" id="{D219C2E9-8869-4162-AFF1-BA0D86971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145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No </a:t>
            </a:r>
            <a:r>
              <a:rPr lang="es-ES" sz="6000" dirty="0" err="1"/>
              <a:t>piloting</a:t>
            </a:r>
            <a:r>
              <a:rPr lang="es-ES" sz="6000" dirty="0"/>
              <a:t> plan </a:t>
            </a:r>
            <a:r>
              <a:rPr lang="es-ES" sz="6000" dirty="0" err="1"/>
              <a:t>feedback</a:t>
            </a:r>
            <a:endParaRPr lang="es-ES" sz="6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375998" y="3944109"/>
            <a:ext cx="51529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Earlier</a:t>
            </a:r>
            <a:r>
              <a:rPr lang="es-ES" sz="6000" dirty="0"/>
              <a:t> </a:t>
            </a:r>
            <a:r>
              <a:rPr lang="es-ES" sz="6000" dirty="0" err="1"/>
              <a:t>feedback</a:t>
            </a:r>
            <a:r>
              <a:rPr lang="es-ES" sz="6000" dirty="0"/>
              <a:t> </a:t>
            </a:r>
            <a:r>
              <a:rPr lang="es-ES" sz="6000" dirty="0" err="1"/>
              <a:t>discussion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A43550D7-F985-461B-ABB7-34701210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3738" y="2806926"/>
            <a:ext cx="1244149" cy="12441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Reunión">
            <a:extLst>
              <a:ext uri="{FF2B5EF4-FFF2-40B4-BE49-F238E27FC236}">
                <a16:creationId xmlns:a16="http://schemas.microsoft.com/office/drawing/2014/main" id="{E7CA4015-0B40-497F-8159-D22F96037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06477" y="1452084"/>
            <a:ext cx="2492025" cy="2492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07320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Changes</a:t>
            </a:r>
            <a:r>
              <a:rPr lang="es-ES" sz="6000" dirty="0"/>
              <a:t> </a:t>
            </a:r>
            <a:r>
              <a:rPr lang="es-ES" sz="6000" dirty="0" err="1"/>
              <a:t>affecting</a:t>
            </a:r>
            <a:r>
              <a:rPr lang="es-ES" sz="6000" dirty="0"/>
              <a:t> data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Review</a:t>
            </a:r>
            <a:r>
              <a:rPr lang="es-ES" sz="6000" dirty="0"/>
              <a:t> </a:t>
            </a:r>
            <a:r>
              <a:rPr lang="es-ES" sz="6000" dirty="0" err="1"/>
              <a:t>populate</a:t>
            </a:r>
            <a:r>
              <a:rPr lang="es-ES" sz="6000" dirty="0"/>
              <a:t> script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áfico 10" descr="Base de datos">
            <a:extLst>
              <a:ext uri="{FF2B5EF4-FFF2-40B4-BE49-F238E27FC236}">
                <a16:creationId xmlns:a16="http://schemas.microsoft.com/office/drawing/2014/main" id="{4BEB5D28-1826-4D83-85FD-C844B9C68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Lista">
            <a:extLst>
              <a:ext uri="{FF2B5EF4-FFF2-40B4-BE49-F238E27FC236}">
                <a16:creationId xmlns:a16="http://schemas.microsoft.com/office/drawing/2014/main" id="{19743A68-D602-49EA-BA86-526FAB8F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52080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Engranajes">
            <a:extLst>
              <a:ext uri="{FF2B5EF4-FFF2-40B4-BE49-F238E27FC236}">
                <a16:creationId xmlns:a16="http://schemas.microsoft.com/office/drawing/2014/main" id="{47C15DEA-C3A5-486C-89BF-F6CF33489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93574" y="2698580"/>
            <a:ext cx="1494980" cy="149498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9444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147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Higher</a:t>
            </a:r>
            <a:r>
              <a:rPr lang="es-ES" sz="6000" dirty="0"/>
              <a:t> performance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r>
              <a:rPr lang="es-ES" sz="6000" dirty="0"/>
              <a:t> </a:t>
            </a:r>
            <a:r>
              <a:rPr lang="es-ES" sz="6000" dirty="0" err="1"/>
              <a:t>estimations</a:t>
            </a:r>
            <a:endParaRPr lang="es-ES" sz="6000" dirty="0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áfico 4" descr="Tendencia al alza">
            <a:extLst>
              <a:ext uri="{FF2B5EF4-FFF2-40B4-BE49-F238E27FC236}">
                <a16:creationId xmlns:a16="http://schemas.microsoft.com/office/drawing/2014/main" id="{FBBD3D3E-67D0-4CC8-91D2-B7EEE3E43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diario">
            <a:extLst>
              <a:ext uri="{FF2B5EF4-FFF2-40B4-BE49-F238E27FC236}">
                <a16:creationId xmlns:a16="http://schemas.microsoft.com/office/drawing/2014/main" id="{79478CF6-2CDD-4A49-A493-AB205E0B2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4" y="1444154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263090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C44947-095C-4678-A6B9-F9215E2C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148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4D74561-1F9D-4C59-8A1A-FF1309BA026A}"/>
              </a:ext>
            </a:extLst>
          </p:cNvPr>
          <p:cNvSpPr txBox="1"/>
          <p:nvPr/>
        </p:nvSpPr>
        <p:spPr>
          <a:xfrm>
            <a:off x="2612966" y="0"/>
            <a:ext cx="69660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Lessons</a:t>
            </a:r>
            <a:r>
              <a:rPr lang="es-ES" sz="8800" dirty="0"/>
              <a:t> </a:t>
            </a:r>
            <a:r>
              <a:rPr lang="es-ES" sz="8800" dirty="0" err="1"/>
              <a:t>learnt</a:t>
            </a:r>
            <a:endParaRPr lang="es-ES" sz="88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F8B000-A678-4F67-BDA9-B75D298DDF08}"/>
              </a:ext>
            </a:extLst>
          </p:cNvPr>
          <p:cNvSpPr txBox="1"/>
          <p:nvPr/>
        </p:nvSpPr>
        <p:spPr>
          <a:xfrm>
            <a:off x="1204053" y="3933786"/>
            <a:ext cx="4579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Bug tracking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3F7FAA-C8AE-4109-AB8A-945886CCD35C}"/>
              </a:ext>
            </a:extLst>
          </p:cNvPr>
          <p:cNvSpPr txBox="1"/>
          <p:nvPr/>
        </p:nvSpPr>
        <p:spPr>
          <a:xfrm>
            <a:off x="6559877" y="3944109"/>
            <a:ext cx="47852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GitHub </a:t>
            </a:r>
            <a:r>
              <a:rPr lang="es-ES" sz="6000" dirty="0" err="1"/>
              <a:t>issues</a:t>
            </a:r>
            <a:r>
              <a:rPr lang="es-ES" sz="6000" dirty="0"/>
              <a:t> ratios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EC8CFE87-4D83-47BB-90EE-18C488617E1D}"/>
              </a:ext>
            </a:extLst>
          </p:cNvPr>
          <p:cNvCxnSpPr/>
          <p:nvPr/>
        </p:nvCxnSpPr>
        <p:spPr>
          <a:xfrm>
            <a:off x="5063923" y="2682240"/>
            <a:ext cx="249202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 descr="Bicho bajo lupa">
            <a:extLst>
              <a:ext uri="{FF2B5EF4-FFF2-40B4-BE49-F238E27FC236}">
                <a16:creationId xmlns:a16="http://schemas.microsoft.com/office/drawing/2014/main" id="{A38B65CB-D556-461E-AD27-AA1FA18DB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7560" y="1444153"/>
            <a:ext cx="2492029" cy="249202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temáticas">
            <a:extLst>
              <a:ext uri="{FF2B5EF4-FFF2-40B4-BE49-F238E27FC236}">
                <a16:creationId xmlns:a16="http://schemas.microsoft.com/office/drawing/2014/main" id="{A2336A98-F167-486D-A1DC-D94B8A9714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6475" y="1444479"/>
            <a:ext cx="2492028" cy="24920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5219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8EFD753-C68F-483B-A880-275001996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149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B4F33BC-393C-4C26-ABCF-F63851AA8D1F}"/>
              </a:ext>
            </a:extLst>
          </p:cNvPr>
          <p:cNvSpPr txBox="1"/>
          <p:nvPr/>
        </p:nvSpPr>
        <p:spPr>
          <a:xfrm>
            <a:off x="1360515" y="0"/>
            <a:ext cx="9470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GitHub </a:t>
            </a:r>
            <a:r>
              <a:rPr lang="es-ES" sz="8800" dirty="0" err="1"/>
              <a:t>issues</a:t>
            </a:r>
            <a:r>
              <a:rPr lang="es-ES" sz="8800" dirty="0"/>
              <a:t> ratios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2C7957F-1DCC-4B7B-9BB1-DD40DAC1E848}"/>
              </a:ext>
            </a:extLst>
          </p:cNvPr>
          <p:cNvSpPr txBox="1"/>
          <p:nvPr/>
        </p:nvSpPr>
        <p:spPr>
          <a:xfrm>
            <a:off x="108064" y="1446550"/>
            <a:ext cx="119758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Bugs </a:t>
            </a:r>
            <a:r>
              <a:rPr lang="es-ES" sz="5400" dirty="0" err="1"/>
              <a:t>over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  <a:p>
            <a:r>
              <a:rPr lang="es-ES" sz="5400" dirty="0"/>
              <a:t>  </a:t>
            </a:r>
            <a:r>
              <a:rPr lang="es-ES" sz="4000" dirty="0" err="1"/>
              <a:t>Current</a:t>
            </a:r>
            <a:r>
              <a:rPr lang="es-ES" sz="4000" dirty="0"/>
              <a:t> ratio: 8/128=0.06</a:t>
            </a:r>
          </a:p>
          <a:p>
            <a:endParaRPr lang="es-ES" sz="5400" dirty="0"/>
          </a:p>
          <a:p>
            <a:r>
              <a:rPr lang="es-ES" sz="5400" dirty="0"/>
              <a:t>-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bugs </a:t>
            </a:r>
            <a:r>
              <a:rPr lang="es-ES" sz="5400" dirty="0" err="1"/>
              <a:t>over</a:t>
            </a:r>
            <a:r>
              <a:rPr lang="es-ES" sz="5400" dirty="0"/>
              <a:t> time </a:t>
            </a:r>
            <a:r>
              <a:rPr lang="es-ES" sz="5400" dirty="0" err="1"/>
              <a:t>invested</a:t>
            </a:r>
            <a:r>
              <a:rPr lang="es-ES" sz="5400" dirty="0"/>
              <a:t> </a:t>
            </a:r>
            <a:r>
              <a:rPr lang="es-ES" sz="5400" dirty="0" err="1"/>
              <a:t>on</a:t>
            </a:r>
            <a:r>
              <a:rPr lang="es-ES" sz="5400" dirty="0"/>
              <a:t> new </a:t>
            </a:r>
            <a:r>
              <a:rPr lang="es-ES" sz="5400" dirty="0" err="1"/>
              <a:t>features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2204760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COMPETITORS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makes</a:t>
            </a:r>
            <a:r>
              <a:rPr lang="es-ES" sz="4800" dirty="0"/>
              <a:t> </a:t>
            </a:r>
            <a:r>
              <a:rPr lang="es-ES" sz="4800" dirty="0" err="1"/>
              <a:t>us</a:t>
            </a:r>
            <a:r>
              <a:rPr lang="es-ES" sz="4800" dirty="0"/>
              <a:t> </a:t>
            </a:r>
            <a:r>
              <a:rPr lang="es-ES" sz="4800" dirty="0" err="1"/>
              <a:t>different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6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494526"/>
              </p:ext>
            </p:extLst>
          </p:nvPr>
        </p:nvGraphicFramePr>
        <p:xfrm>
          <a:off x="1355896" y="129663"/>
          <a:ext cx="9480206" cy="576072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824681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655525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Project </a:t>
                      </a:r>
                      <a:r>
                        <a:rPr lang="es-ES" sz="3600" dirty="0" err="1"/>
                        <a:t>duration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 </a:t>
                      </a:r>
                      <a:r>
                        <a:rPr lang="es-ES" sz="3600" dirty="0" err="1"/>
                        <a:t>weeks</a:t>
                      </a:r>
                      <a:r>
                        <a:rPr lang="es-ES" sz="3600" dirty="0"/>
                        <a:t> (4 </a:t>
                      </a:r>
                      <a:r>
                        <a:rPr lang="es-ES" sz="3600" dirty="0" err="1"/>
                        <a:t>development</a:t>
                      </a:r>
                      <a:r>
                        <a:rPr lang="es-ES" sz="3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20.80 €/</a:t>
                      </a:r>
                      <a:r>
                        <a:rPr lang="es-ES" sz="3600" dirty="0" err="1"/>
                        <a:t>hour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Hours</a:t>
                      </a:r>
                      <a:r>
                        <a:rPr lang="es-ES" sz="3600" dirty="0"/>
                        <a:t> per </a:t>
                      </a:r>
                      <a:r>
                        <a:rPr lang="es-ES" sz="3600" dirty="0" err="1"/>
                        <a:t>month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9217 €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Amortization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60 </a:t>
                      </a:r>
                      <a:r>
                        <a:rPr lang="es-ES" sz="3600" dirty="0" err="1"/>
                        <a:t>months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Equipment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238 €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Hosting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Advertising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6119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2</a:t>
            </a:r>
            <a:br>
              <a:rPr lang="es-ES" sz="9600" dirty="0"/>
            </a:br>
            <a:r>
              <a:rPr lang="es-ES" sz="9600" dirty="0"/>
              <a:t>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was</a:t>
            </a:r>
            <a:r>
              <a:rPr lang="es-ES" sz="4800" dirty="0"/>
              <a:t> </a:t>
            </a:r>
            <a:r>
              <a:rPr lang="es-ES" sz="4800" dirty="0" err="1"/>
              <a:t>produced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314350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BCE2E87-0875-47D6-BC57-577F87C0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BCA846-74D7-4C86-8ABA-5B16F6DE850D}"/>
              </a:ext>
            </a:extLst>
          </p:cNvPr>
          <p:cNvSpPr txBox="1"/>
          <p:nvPr/>
        </p:nvSpPr>
        <p:spPr>
          <a:xfrm>
            <a:off x="368530" y="134366"/>
            <a:ext cx="1145493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/>
              <a:t>Documentation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Sprint 2 </a:t>
            </a:r>
            <a:r>
              <a:rPr lang="es-ES" sz="4400" dirty="0" err="1"/>
              <a:t>documentation</a:t>
            </a:r>
            <a:endParaRPr lang="es-E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 err="1"/>
              <a:t>Updated</a:t>
            </a:r>
            <a:r>
              <a:rPr lang="es-ES" sz="4400" dirty="0"/>
              <a:t> </a:t>
            </a:r>
            <a:r>
              <a:rPr lang="es-ES" sz="4400" dirty="0" err="1"/>
              <a:t>user</a:t>
            </a:r>
            <a:r>
              <a:rPr lang="es-ES" sz="4400" dirty="0"/>
              <a:t> manual and </a:t>
            </a:r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r>
              <a:rPr lang="es-ES" sz="4400" dirty="0"/>
              <a:t> </a:t>
            </a:r>
            <a:r>
              <a:rPr lang="es-ES" sz="4400" dirty="0" err="1"/>
              <a:t>form</a:t>
            </a:r>
            <a:endParaRPr lang="es-ES" sz="4400" dirty="0"/>
          </a:p>
          <a:p>
            <a:endParaRPr lang="es-ES" sz="4400" dirty="0"/>
          </a:p>
          <a:p>
            <a:r>
              <a:rPr lang="es-ES" sz="5400" dirty="0" err="1"/>
              <a:t>Development</a:t>
            </a:r>
            <a:endParaRPr lang="es-ES" sz="5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400" dirty="0"/>
              <a:t>Frozen app: https://capsulefy03.herokuapp.com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GitHub release: https://github.com/pabreblob/capsulefy/releases</a:t>
            </a:r>
            <a:endParaRPr lang="es-ES" sz="4400" dirty="0"/>
          </a:p>
        </p:txBody>
      </p:sp>
      <p:pic>
        <p:nvPicPr>
          <p:cNvPr id="5" name="Gráfico 4" descr="Internet">
            <a:extLst>
              <a:ext uri="{FF2B5EF4-FFF2-40B4-BE49-F238E27FC236}">
                <a16:creationId xmlns:a16="http://schemas.microsoft.com/office/drawing/2014/main" id="{C26BFBCF-AB76-4F72-AF18-548DCF75D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387" y="2059466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Documento">
            <a:extLst>
              <a:ext uri="{FF2B5EF4-FFF2-40B4-BE49-F238E27FC236}">
                <a16:creationId xmlns:a16="http://schemas.microsoft.com/office/drawing/2014/main" id="{CF3D4CFE-46E2-474A-BF0A-5B136CF0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33585" y="330680"/>
            <a:ext cx="1966776" cy="196677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274619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95955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functional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Admin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confirm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notification</a:t>
                      </a:r>
                      <a:r>
                        <a:rPr lang="es-ES" sz="3200" dirty="0"/>
                        <a:t> 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5310628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813733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88828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22021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9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291243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“</a:t>
                      </a:r>
                      <a:r>
                        <a:rPr lang="es-ES" sz="3200" dirty="0" err="1"/>
                        <a:t>About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</a:t>
                      </a:r>
                      <a:r>
                        <a:rPr lang="es-ES" sz="3200" dirty="0"/>
                        <a:t>”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frontend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errors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4431375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155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4249"/>
              </p:ext>
            </p:extLst>
          </p:nvPr>
        </p:nvGraphicFramePr>
        <p:xfrm>
          <a:off x="742725" y="1972464"/>
          <a:ext cx="11257963" cy="23840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2737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978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9653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5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57252">
                  <a:extLst>
                    <a:ext uri="{9D8B030D-6E8A-4147-A177-3AD203B41FA5}">
                      <a16:colId xmlns:a16="http://schemas.microsoft.com/office/drawing/2014/main" val="441304289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2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69153" y="2698865"/>
            <a:ext cx="645622" cy="16576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8491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4787094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22th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1475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368253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5592632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55378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4"/>
                          </a:solidFill>
                        </a:rPr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7957099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159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4700"/>
              </p:ext>
            </p:extLst>
          </p:nvPr>
        </p:nvGraphicFramePr>
        <p:xfrm>
          <a:off x="745616" y="1612120"/>
          <a:ext cx="11257962" cy="36337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059140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155170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1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2344189"/>
            <a:ext cx="645622" cy="290169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29592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C4B611-BB3D-4A88-BE61-2DA664CAA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1B1CD4DC-2B7C-4CDD-AE00-C852F6A36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60221"/>
              </p:ext>
            </p:extLst>
          </p:nvPr>
        </p:nvGraphicFramePr>
        <p:xfrm>
          <a:off x="151476" y="475825"/>
          <a:ext cx="11889048" cy="5016889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2667462">
                  <a:extLst>
                    <a:ext uri="{9D8B030D-6E8A-4147-A177-3AD203B41FA5}">
                      <a16:colId xmlns:a16="http://schemas.microsoft.com/office/drawing/2014/main" val="331531252"/>
                    </a:ext>
                  </a:extLst>
                </a:gridCol>
                <a:gridCol w="1668088">
                  <a:extLst>
                    <a:ext uri="{9D8B030D-6E8A-4147-A177-3AD203B41FA5}">
                      <a16:colId xmlns:a16="http://schemas.microsoft.com/office/drawing/2014/main" val="1677147445"/>
                    </a:ext>
                  </a:extLst>
                </a:gridCol>
                <a:gridCol w="2371898">
                  <a:extLst>
                    <a:ext uri="{9D8B030D-6E8A-4147-A177-3AD203B41FA5}">
                      <a16:colId xmlns:a16="http://schemas.microsoft.com/office/drawing/2014/main" val="2770973618"/>
                    </a:ext>
                  </a:extLst>
                </a:gridCol>
                <a:gridCol w="1224742">
                  <a:extLst>
                    <a:ext uri="{9D8B030D-6E8A-4147-A177-3AD203B41FA5}">
                      <a16:colId xmlns:a16="http://schemas.microsoft.com/office/drawing/2014/main" val="2179546314"/>
                    </a:ext>
                  </a:extLst>
                </a:gridCol>
                <a:gridCol w="2227811">
                  <a:extLst>
                    <a:ext uri="{9D8B030D-6E8A-4147-A177-3AD203B41FA5}">
                      <a16:colId xmlns:a16="http://schemas.microsoft.com/office/drawing/2014/main" val="786302709"/>
                    </a:ext>
                  </a:extLst>
                </a:gridCol>
                <a:gridCol w="1729047">
                  <a:extLst>
                    <a:ext uri="{9D8B030D-6E8A-4147-A177-3AD203B41FA5}">
                      <a16:colId xmlns:a16="http://schemas.microsoft.com/office/drawing/2014/main" val="2597714408"/>
                    </a:ext>
                  </a:extLst>
                </a:gridCol>
              </a:tblGrid>
              <a:tr h="784198"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553227"/>
                  </a:ext>
                </a:extLst>
              </a:tr>
              <a:tr h="895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190820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099049"/>
                  </a:ext>
                </a:extLst>
              </a:tr>
              <a:tr h="49676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217538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8533"/>
                  </a:ext>
                </a:extLst>
              </a:tr>
              <a:tr h="430044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218154"/>
                  </a:ext>
                </a:extLst>
              </a:tr>
              <a:tr h="89777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integration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846824"/>
                  </a:ext>
                </a:extLst>
              </a:tr>
              <a:tr h="532015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403545"/>
                  </a:ext>
                </a:extLst>
              </a:tr>
            </a:tbl>
          </a:graphicData>
        </a:graphic>
      </p:graphicFrame>
      <p:pic>
        <p:nvPicPr>
          <p:cNvPr id="7" name="Gráfico 6" descr="Marca de verificación">
            <a:extLst>
              <a:ext uri="{FF2B5EF4-FFF2-40B4-BE49-F238E27FC236}">
                <a16:creationId xmlns:a16="http://schemas.microsoft.com/office/drawing/2014/main" id="{1A2CD72D-626D-4EDB-AA09-065AD2A7B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1575632"/>
            <a:ext cx="391714" cy="391714"/>
          </a:xfrm>
          <a:prstGeom prst="rect">
            <a:avLst/>
          </a:prstGeom>
        </p:spPr>
      </p:pic>
      <p:pic>
        <p:nvPicPr>
          <p:cNvPr id="9" name="Gráfico 8" descr="Cerrar">
            <a:extLst>
              <a:ext uri="{FF2B5EF4-FFF2-40B4-BE49-F238E27FC236}">
                <a16:creationId xmlns:a16="http://schemas.microsoft.com/office/drawing/2014/main" id="{41559EA0-599A-46BA-9EDC-9F845C5A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1570091"/>
            <a:ext cx="391714" cy="391714"/>
          </a:xfrm>
          <a:prstGeom prst="rect">
            <a:avLst/>
          </a:prstGeom>
        </p:spPr>
      </p:pic>
      <p:pic>
        <p:nvPicPr>
          <p:cNvPr id="10" name="Gráfico 9" descr="Marca de verificación">
            <a:extLst>
              <a:ext uri="{FF2B5EF4-FFF2-40B4-BE49-F238E27FC236}">
                <a16:creationId xmlns:a16="http://schemas.microsoft.com/office/drawing/2014/main" id="{0FE03E49-80B8-439D-9FDC-648982988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1570091"/>
            <a:ext cx="391714" cy="39171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57EF76E8-4166-4C2F-AC92-D0F7169AF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1575632"/>
            <a:ext cx="391714" cy="39171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6026675E-3C4F-4B1E-BB34-9057A1C7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1570091"/>
            <a:ext cx="391714" cy="39171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DEBE9E11-8554-408A-BFF6-D929A2457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224577"/>
            <a:ext cx="391714" cy="39171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85FB9BBD-7978-43CE-8350-21EFFF4F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219036"/>
            <a:ext cx="391714" cy="39171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5CD35927-52D8-4B86-9697-BA1A8943C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2224577"/>
            <a:ext cx="391714" cy="39171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83E26991-3593-4E3D-8D07-1F1AD0FD2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219036"/>
            <a:ext cx="391714" cy="391714"/>
          </a:xfrm>
          <a:prstGeom prst="rect">
            <a:avLst/>
          </a:prstGeom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6468706B-7825-4A2C-8AB6-04F9B527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206930"/>
            <a:ext cx="391714" cy="391714"/>
          </a:xfrm>
          <a:prstGeom prst="rect">
            <a:avLst/>
          </a:prstGeom>
        </p:spPr>
      </p:pic>
      <p:pic>
        <p:nvPicPr>
          <p:cNvPr id="18" name="Gráfico 17" descr="Marca de verificación">
            <a:extLst>
              <a:ext uri="{FF2B5EF4-FFF2-40B4-BE49-F238E27FC236}">
                <a16:creationId xmlns:a16="http://schemas.microsoft.com/office/drawing/2014/main" id="{06A143DA-5D63-4747-AA03-E275BE6A5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201389"/>
            <a:ext cx="391714" cy="391714"/>
          </a:xfrm>
          <a:prstGeom prst="rect">
            <a:avLst/>
          </a:prstGeom>
        </p:spPr>
      </p:pic>
      <p:pic>
        <p:nvPicPr>
          <p:cNvPr id="19" name="Gráfico 18" descr="Marca de verificación">
            <a:extLst>
              <a:ext uri="{FF2B5EF4-FFF2-40B4-BE49-F238E27FC236}">
                <a16:creationId xmlns:a16="http://schemas.microsoft.com/office/drawing/2014/main" id="{9852EDB7-7193-447B-A7F5-E9E0C03C48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9378" y="3206930"/>
            <a:ext cx="391714" cy="391714"/>
          </a:xfrm>
          <a:prstGeom prst="rect">
            <a:avLst/>
          </a:prstGeom>
        </p:spPr>
      </p:pic>
      <p:pic>
        <p:nvPicPr>
          <p:cNvPr id="20" name="Gráfico 19" descr="Marca de verificación">
            <a:extLst>
              <a:ext uri="{FF2B5EF4-FFF2-40B4-BE49-F238E27FC236}">
                <a16:creationId xmlns:a16="http://schemas.microsoft.com/office/drawing/2014/main" id="{A7313E46-A3C4-467D-A092-B97792C65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201389"/>
            <a:ext cx="391714" cy="391714"/>
          </a:xfrm>
          <a:prstGeom prst="rect">
            <a:avLst/>
          </a:prstGeom>
        </p:spPr>
      </p:pic>
      <p:pic>
        <p:nvPicPr>
          <p:cNvPr id="21" name="Gráfico 20" descr="Marca de verificación">
            <a:extLst>
              <a:ext uri="{FF2B5EF4-FFF2-40B4-BE49-F238E27FC236}">
                <a16:creationId xmlns:a16="http://schemas.microsoft.com/office/drawing/2014/main" id="{4FCA97FB-16E7-4688-A987-2B0DCD88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2715753"/>
            <a:ext cx="391714" cy="391714"/>
          </a:xfrm>
          <a:prstGeom prst="rect">
            <a:avLst/>
          </a:prstGeom>
        </p:spPr>
      </p:pic>
      <p:pic>
        <p:nvPicPr>
          <p:cNvPr id="22" name="Gráfico 21" descr="Marca de verificación">
            <a:extLst>
              <a:ext uri="{FF2B5EF4-FFF2-40B4-BE49-F238E27FC236}">
                <a16:creationId xmlns:a16="http://schemas.microsoft.com/office/drawing/2014/main" id="{68A7BBE7-D996-41AF-90A8-F6641D858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2710212"/>
            <a:ext cx="391714" cy="391714"/>
          </a:xfrm>
          <a:prstGeom prst="rect">
            <a:avLst/>
          </a:prstGeom>
        </p:spPr>
      </p:pic>
      <p:pic>
        <p:nvPicPr>
          <p:cNvPr id="24" name="Gráfico 23" descr="Marca de verificación">
            <a:extLst>
              <a:ext uri="{FF2B5EF4-FFF2-40B4-BE49-F238E27FC236}">
                <a16:creationId xmlns:a16="http://schemas.microsoft.com/office/drawing/2014/main" id="{835E17EA-A019-4073-95EF-80668E4EF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2710212"/>
            <a:ext cx="391714" cy="39171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62CF49B1-F935-40E5-832D-F5BC920E9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5033759"/>
            <a:ext cx="391714" cy="391714"/>
          </a:xfrm>
          <a:prstGeom prst="rect">
            <a:avLst/>
          </a:prstGeom>
        </p:spPr>
      </p:pic>
      <p:pic>
        <p:nvPicPr>
          <p:cNvPr id="28" name="Gráfico 27" descr="Marca de verificación">
            <a:extLst>
              <a:ext uri="{FF2B5EF4-FFF2-40B4-BE49-F238E27FC236}">
                <a16:creationId xmlns:a16="http://schemas.microsoft.com/office/drawing/2014/main" id="{3449F618-DAF6-452F-BDEF-E8D4031D1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4327864"/>
            <a:ext cx="391714" cy="39171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7819A2D-6497-428B-890B-800E5896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2219036"/>
            <a:ext cx="391714" cy="391714"/>
          </a:xfrm>
          <a:prstGeom prst="rect">
            <a:avLst/>
          </a:prstGeom>
        </p:spPr>
      </p:pic>
      <p:pic>
        <p:nvPicPr>
          <p:cNvPr id="30" name="Gráfico 29" descr="Cerrar">
            <a:extLst>
              <a:ext uri="{FF2B5EF4-FFF2-40B4-BE49-F238E27FC236}">
                <a16:creationId xmlns:a16="http://schemas.microsoft.com/office/drawing/2014/main" id="{04EB5F51-4241-473F-BC99-BC443C700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2710212"/>
            <a:ext cx="391714" cy="391714"/>
          </a:xfrm>
          <a:prstGeom prst="rect">
            <a:avLst/>
          </a:prstGeom>
        </p:spPr>
      </p:pic>
      <p:pic>
        <p:nvPicPr>
          <p:cNvPr id="31" name="Gráfico 30" descr="Cerrar">
            <a:extLst>
              <a:ext uri="{FF2B5EF4-FFF2-40B4-BE49-F238E27FC236}">
                <a16:creationId xmlns:a16="http://schemas.microsoft.com/office/drawing/2014/main" id="{B2641915-3286-4604-A0B5-F72BA2739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2710212"/>
            <a:ext cx="391714" cy="39171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B5C5351E-8CB8-4013-966B-183A76CA4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201389"/>
            <a:ext cx="391714" cy="391714"/>
          </a:xfrm>
          <a:prstGeom prst="rect">
            <a:avLst/>
          </a:prstGeom>
        </p:spPr>
      </p:pic>
      <p:pic>
        <p:nvPicPr>
          <p:cNvPr id="33" name="Gráfico 32" descr="Cerrar">
            <a:extLst>
              <a:ext uri="{FF2B5EF4-FFF2-40B4-BE49-F238E27FC236}">
                <a16:creationId xmlns:a16="http://schemas.microsoft.com/office/drawing/2014/main" id="{54782EE1-0457-4549-8F34-0FDDC9218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3640830"/>
            <a:ext cx="391714" cy="39171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2AFFBBB3-6627-453C-B7CD-A5698CBDC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0455" y="3642835"/>
            <a:ext cx="391714" cy="39171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D9CC8E85-F75D-4824-AFE3-FDB5B5135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69702" y="3637294"/>
            <a:ext cx="391714" cy="39171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C4D2C30B-2EAA-46BA-8FCA-E2FD2F6A9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7045" y="3637294"/>
            <a:ext cx="391714" cy="391714"/>
          </a:xfrm>
          <a:prstGeom prst="rect">
            <a:avLst/>
          </a:prstGeom>
        </p:spPr>
      </p:pic>
      <p:pic>
        <p:nvPicPr>
          <p:cNvPr id="37" name="Gráfico 36" descr="Cerrar">
            <a:extLst>
              <a:ext uri="{FF2B5EF4-FFF2-40B4-BE49-F238E27FC236}">
                <a16:creationId xmlns:a16="http://schemas.microsoft.com/office/drawing/2014/main" id="{2E85414B-86F7-42EB-BBDD-4F7F2ED35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4327864"/>
            <a:ext cx="391714" cy="391714"/>
          </a:xfrm>
          <a:prstGeom prst="rect">
            <a:avLst/>
          </a:prstGeom>
        </p:spPr>
      </p:pic>
      <p:pic>
        <p:nvPicPr>
          <p:cNvPr id="38" name="Gráfico 37" descr="Cerrar">
            <a:extLst>
              <a:ext uri="{FF2B5EF4-FFF2-40B4-BE49-F238E27FC236}">
                <a16:creationId xmlns:a16="http://schemas.microsoft.com/office/drawing/2014/main" id="{E620660A-5E11-4B93-BF4B-E1D644180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4327864"/>
            <a:ext cx="391714" cy="391714"/>
          </a:xfrm>
          <a:prstGeom prst="rect">
            <a:avLst/>
          </a:prstGeom>
        </p:spPr>
      </p:pic>
      <p:pic>
        <p:nvPicPr>
          <p:cNvPr id="39" name="Gráfico 38" descr="Cerrar">
            <a:extLst>
              <a:ext uri="{FF2B5EF4-FFF2-40B4-BE49-F238E27FC236}">
                <a16:creationId xmlns:a16="http://schemas.microsoft.com/office/drawing/2014/main" id="{81A33BFA-4AB2-434E-A43D-6376442C6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4327864"/>
            <a:ext cx="391714" cy="391714"/>
          </a:xfrm>
          <a:prstGeom prst="rect">
            <a:avLst/>
          </a:prstGeom>
        </p:spPr>
      </p:pic>
      <p:pic>
        <p:nvPicPr>
          <p:cNvPr id="40" name="Gráfico 39" descr="Cerrar">
            <a:extLst>
              <a:ext uri="{FF2B5EF4-FFF2-40B4-BE49-F238E27FC236}">
                <a16:creationId xmlns:a16="http://schemas.microsoft.com/office/drawing/2014/main" id="{9C44887B-6C94-4981-AA5D-DA49864B5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4327864"/>
            <a:ext cx="391714" cy="391714"/>
          </a:xfrm>
          <a:prstGeom prst="rect">
            <a:avLst/>
          </a:prstGeom>
        </p:spPr>
      </p:pic>
      <p:pic>
        <p:nvPicPr>
          <p:cNvPr id="41" name="Gráfico 40" descr="Cerrar">
            <a:extLst>
              <a:ext uri="{FF2B5EF4-FFF2-40B4-BE49-F238E27FC236}">
                <a16:creationId xmlns:a16="http://schemas.microsoft.com/office/drawing/2014/main" id="{9BCF4C56-4511-4841-8F74-2E5814EDB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40455" y="5033759"/>
            <a:ext cx="391714" cy="391714"/>
          </a:xfrm>
          <a:prstGeom prst="rect">
            <a:avLst/>
          </a:prstGeom>
        </p:spPr>
      </p:pic>
      <p:pic>
        <p:nvPicPr>
          <p:cNvPr id="42" name="Gráfico 41" descr="Cerrar">
            <a:extLst>
              <a:ext uri="{FF2B5EF4-FFF2-40B4-BE49-F238E27FC236}">
                <a16:creationId xmlns:a16="http://schemas.microsoft.com/office/drawing/2014/main" id="{C5BE2E0A-D586-42C0-97C7-06DEB51E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9702" y="5033759"/>
            <a:ext cx="391714" cy="391714"/>
          </a:xfrm>
          <a:prstGeom prst="rect">
            <a:avLst/>
          </a:prstGeom>
        </p:spPr>
      </p:pic>
      <p:pic>
        <p:nvPicPr>
          <p:cNvPr id="43" name="Gráfico 42" descr="Cerrar">
            <a:extLst>
              <a:ext uri="{FF2B5EF4-FFF2-40B4-BE49-F238E27FC236}">
                <a16:creationId xmlns:a16="http://schemas.microsoft.com/office/drawing/2014/main" id="{11E16708-362F-477C-9541-B7F73DD85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7045" y="5033759"/>
            <a:ext cx="391714" cy="391714"/>
          </a:xfrm>
          <a:prstGeom prst="rect">
            <a:avLst/>
          </a:prstGeom>
        </p:spPr>
      </p:pic>
      <p:pic>
        <p:nvPicPr>
          <p:cNvPr id="44" name="Gráfico 43" descr="Cerrar">
            <a:extLst>
              <a:ext uri="{FF2B5EF4-FFF2-40B4-BE49-F238E27FC236}">
                <a16:creationId xmlns:a16="http://schemas.microsoft.com/office/drawing/2014/main" id="{F7F17934-D654-43FE-ABA4-3157C53EB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9378" y="5033759"/>
            <a:ext cx="391714" cy="391714"/>
          </a:xfrm>
          <a:prstGeom prst="rect">
            <a:avLst/>
          </a:prstGeom>
        </p:spPr>
      </p:pic>
      <p:pic>
        <p:nvPicPr>
          <p:cNvPr id="45" name="Gráfico 44" descr="Marca de verificación">
            <a:extLst>
              <a:ext uri="{FF2B5EF4-FFF2-40B4-BE49-F238E27FC236}">
                <a16:creationId xmlns:a16="http://schemas.microsoft.com/office/drawing/2014/main" id="{D9034C6E-6828-4544-B928-5D6F3F00C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6724" y="3645047"/>
            <a:ext cx="391714" cy="3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753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154085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26281"/>
              </p:ext>
            </p:extLst>
          </p:nvPr>
        </p:nvGraphicFramePr>
        <p:xfrm>
          <a:off x="745616" y="469246"/>
          <a:ext cx="11257962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220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272145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35578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57746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1291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7498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Favicon</a:t>
                      </a:r>
                      <a:r>
                        <a:rPr lang="es-ES" sz="3200" dirty="0"/>
                        <a:t>,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Apr</a:t>
                      </a:r>
                      <a:r>
                        <a:rPr lang="es-ES" sz="3200" dirty="0"/>
                        <a:t>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4333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82752188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35054"/>
              </p:ext>
            </p:extLst>
          </p:nvPr>
        </p:nvGraphicFramePr>
        <p:xfrm>
          <a:off x="745616" y="1197034"/>
          <a:ext cx="11257962" cy="412144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272202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338647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318953">
                  <a:extLst>
                    <a:ext uri="{9D8B030D-6E8A-4147-A177-3AD203B41FA5}">
                      <a16:colId xmlns:a16="http://schemas.microsoft.com/office/drawing/2014/main" val="3320568969"/>
                    </a:ext>
                  </a:extLst>
                </a:gridCol>
                <a:gridCol w="1307869">
                  <a:extLst>
                    <a:ext uri="{9D8B030D-6E8A-4147-A177-3AD203B41FA5}">
                      <a16:colId xmlns:a16="http://schemas.microsoft.com/office/drawing/2014/main" val="2415625085"/>
                    </a:ext>
                  </a:extLst>
                </a:gridCol>
                <a:gridCol w="154062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79665">
                  <a:extLst>
                    <a:ext uri="{9D8B030D-6E8A-4147-A177-3AD203B41FA5}">
                      <a16:colId xmlns:a16="http://schemas.microsoft.com/office/drawing/2014/main" val="863854325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</a:t>
                      </a:r>
                      <a:r>
                        <a:rPr lang="es-ES" sz="32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Start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May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934095"/>
            <a:ext cx="645622" cy="33843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996144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3548185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E73FBA-62A1-4B5F-BEEA-6B3797048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163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4F580A8-2A9D-404D-9E7C-3FB3B0D44E69}"/>
              </a:ext>
            </a:extLst>
          </p:cNvPr>
          <p:cNvSpPr txBox="1"/>
          <p:nvPr/>
        </p:nvSpPr>
        <p:spPr>
          <a:xfrm>
            <a:off x="4250573" y="0"/>
            <a:ext cx="36908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Testing</a:t>
            </a:r>
            <a:endParaRPr lang="es-ES" sz="8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0C47F-1B22-4CEC-80AE-A747FBE64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33" y="2123894"/>
            <a:ext cx="2349707" cy="1762280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D9DA533-F730-4A52-82BD-0940AC343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473" y="2123894"/>
            <a:ext cx="3948307" cy="13363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441318B-514F-4427-B3BC-BF92B6E86B08}"/>
              </a:ext>
            </a:extLst>
          </p:cNvPr>
          <p:cNvSpPr txBox="1"/>
          <p:nvPr/>
        </p:nvSpPr>
        <p:spPr>
          <a:xfrm>
            <a:off x="-293718" y="3936118"/>
            <a:ext cx="4361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Functional</a:t>
            </a:r>
            <a:r>
              <a:rPr lang="es-ES" sz="4800" dirty="0"/>
              <a:t> and </a:t>
            </a:r>
            <a:r>
              <a:rPr lang="es-ES" sz="4800" dirty="0" err="1"/>
              <a:t>integration</a:t>
            </a:r>
            <a:endParaRPr lang="es-ES" sz="48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CBADB0-6692-4DBB-871C-378AB20A5027}"/>
              </a:ext>
            </a:extLst>
          </p:cNvPr>
          <p:cNvSpPr txBox="1"/>
          <p:nvPr/>
        </p:nvSpPr>
        <p:spPr>
          <a:xfrm>
            <a:off x="371723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Performance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48382D-EF42-49D3-B747-1C79C5F2887C}"/>
              </a:ext>
            </a:extLst>
          </p:cNvPr>
          <p:cNvSpPr txBox="1"/>
          <p:nvPr/>
        </p:nvSpPr>
        <p:spPr>
          <a:xfrm>
            <a:off x="7813188" y="3936118"/>
            <a:ext cx="43614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Coverage</a:t>
            </a:r>
            <a:endParaRPr lang="es-ES" sz="48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B86744-1AD6-4573-A4A7-7A93D059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09" y="2597984"/>
            <a:ext cx="3739170" cy="7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18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5437" y="1122363"/>
            <a:ext cx="9721124" cy="2387600"/>
          </a:xfrm>
        </p:spPr>
        <p:txBody>
          <a:bodyPr>
            <a:normAutofit/>
          </a:bodyPr>
          <a:lstStyle/>
          <a:p>
            <a:r>
              <a:rPr lang="es-ES" sz="9600" dirty="0"/>
              <a:t>COSTS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much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 </a:t>
            </a:r>
            <a:r>
              <a:rPr lang="es-ES" sz="4800" dirty="0" err="1"/>
              <a:t>cost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700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18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53997"/>
              </p:ext>
            </p:extLst>
          </p:nvPr>
        </p:nvGraphicFramePr>
        <p:xfrm>
          <a:off x="1437176" y="129663"/>
          <a:ext cx="9317646" cy="58521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5305369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012277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558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2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r>
                        <a:rPr lang="es-ES" sz="3200" dirty="0"/>
                        <a:t>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27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10% (2724 €)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64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44968 €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280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TEAM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Who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behind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078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D1DA307-DC91-4D3D-B517-8B7C82A1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</a:t>
            </a:fld>
            <a:endParaRPr lang="es-ES"/>
          </a:p>
        </p:txBody>
      </p:sp>
      <p:pic>
        <p:nvPicPr>
          <p:cNvPr id="5" name="capsulefy">
            <a:hlinkClick r:id="" action="ppaction://media"/>
            <a:extLst>
              <a:ext uri="{FF2B5EF4-FFF2-40B4-BE49-F238E27FC236}">
                <a16:creationId xmlns:a16="http://schemas.microsoft.com/office/drawing/2014/main" id="{12F482B2-6D9F-4A51-9E48-092B401336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22C6D0-692C-4E22-82E9-23DB02A79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20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6352F62-31B9-4089-A6D6-B6A4AB1439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1" t="442" r="6428" b="12257"/>
          <a:stretch/>
        </p:blipFill>
        <p:spPr>
          <a:xfrm>
            <a:off x="333279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E88CF5-AA12-42E8-85EF-E53B68473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9" y="4906038"/>
            <a:ext cx="169918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50DA58-179E-4323-A2D3-85554F0B66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7" r="10806" b="1818"/>
          <a:stretch/>
        </p:blipFill>
        <p:spPr>
          <a:xfrm>
            <a:off x="6609068" y="267329"/>
            <a:ext cx="1692847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7101CF1-706D-4B9E-ACFD-041B3DB004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28" t="18576" r="9567" b="5618"/>
          <a:stretch/>
        </p:blipFill>
        <p:spPr>
          <a:xfrm>
            <a:off x="333279" y="312339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530B45-DD25-48E7-BE63-6972587C5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85" y="2609188"/>
            <a:ext cx="1699930" cy="1699930"/>
          </a:xfrm>
          <a:prstGeom prst="roundRect">
            <a:avLst/>
          </a:prstGeom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D6BFBAF-064D-40B9-8418-08DF51D109B8}"/>
              </a:ext>
            </a:extLst>
          </p:cNvPr>
          <p:cNvSpPr txBox="1"/>
          <p:nvPr/>
        </p:nvSpPr>
        <p:spPr>
          <a:xfrm>
            <a:off x="1902389" y="161787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Pablo Rebollo</a:t>
            </a:r>
          </a:p>
          <a:p>
            <a:pPr algn="ctr"/>
            <a:r>
              <a:rPr lang="es-ES" sz="2800" dirty="0"/>
              <a:t>Project manager,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9A15BA3-D236-47DF-A2CE-6B042196E45C}"/>
              </a:ext>
            </a:extLst>
          </p:cNvPr>
          <p:cNvSpPr txBox="1"/>
          <p:nvPr/>
        </p:nvSpPr>
        <p:spPr>
          <a:xfrm>
            <a:off x="1902389" y="2500402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Adrián Cantón</a:t>
            </a:r>
          </a:p>
          <a:p>
            <a:pPr algn="ctr"/>
            <a:r>
              <a:rPr lang="es-ES" sz="2800" dirty="0"/>
              <a:t>Business manager, full-</a:t>
            </a:r>
            <a:r>
              <a:rPr lang="es-ES" sz="2800" dirty="0" err="1"/>
              <a:t>stack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DC0AB95-7F3F-4500-97FD-2C3BCFCC42C4}"/>
              </a:ext>
            </a:extLst>
          </p:cNvPr>
          <p:cNvSpPr txBox="1"/>
          <p:nvPr/>
        </p:nvSpPr>
        <p:spPr>
          <a:xfrm>
            <a:off x="1923258" y="4794479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Daniel Carpio</a:t>
            </a:r>
          </a:p>
          <a:p>
            <a:pPr algn="ctr"/>
            <a:r>
              <a:rPr lang="es-ES" sz="2800" dirty="0" err="1"/>
              <a:t>Analist</a:t>
            </a:r>
            <a:r>
              <a:rPr lang="es-ES" sz="2800" dirty="0"/>
              <a:t>,</a:t>
            </a:r>
          </a:p>
          <a:p>
            <a:pPr algn="ctr"/>
            <a:r>
              <a:rPr lang="es-ES" sz="2800" dirty="0" err="1"/>
              <a:t>frontend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BEB9367E-8D65-4E1D-95A2-7D49D9B68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9727" y="1669892"/>
            <a:ext cx="1053250" cy="5688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60E8600-62E8-4F44-A5D1-42565F1146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87" y="1660066"/>
            <a:ext cx="492112" cy="49231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DD87C0D-D5B0-4DD9-8824-4ECF5FB10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113" y="1665708"/>
            <a:ext cx="648900" cy="48667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ADD4A814-C861-4465-B90A-6CAAD5220D0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4025812"/>
            <a:ext cx="1057062" cy="50638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09A96B6-C68E-4916-BE6C-15C88EA84F8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00"/>
          <a:stretch/>
        </p:blipFill>
        <p:spPr>
          <a:xfrm>
            <a:off x="3071603" y="3922940"/>
            <a:ext cx="818484" cy="57867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3C047C3A-6321-4B22-ADC8-6F6DDA56E9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312" y="6289213"/>
            <a:ext cx="506384" cy="506384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2495971D-AF45-44B2-8D88-5E482EBFD4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81515" y="1645999"/>
            <a:ext cx="506384" cy="50638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FE3237B9-35B8-42CC-A8E9-51AF1433E1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4025812"/>
            <a:ext cx="648900" cy="48667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56DE116-16A5-40D3-9824-1BE402E5F1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3720503" y="6290284"/>
            <a:ext cx="1057062" cy="50638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0AD0308-D0AA-4DED-8464-C38AFA6BA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69" y="6290284"/>
            <a:ext cx="648900" cy="486675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238C7434-0ED6-4407-BA12-6C2385A5E87F}"/>
              </a:ext>
            </a:extLst>
          </p:cNvPr>
          <p:cNvSpPr txBox="1"/>
          <p:nvPr/>
        </p:nvSpPr>
        <p:spPr>
          <a:xfrm>
            <a:off x="8301915" y="161786"/>
            <a:ext cx="352028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Juan Rodríguez</a:t>
            </a:r>
          </a:p>
          <a:p>
            <a:pPr algn="ctr"/>
            <a:r>
              <a:rPr lang="es-ES" sz="2800" dirty="0" err="1"/>
              <a:t>Requirements</a:t>
            </a:r>
            <a:r>
              <a:rPr lang="es-ES" sz="2800" dirty="0"/>
              <a:t> </a:t>
            </a:r>
            <a:r>
              <a:rPr lang="es-ES" sz="2800" dirty="0" err="1"/>
              <a:t>engineer</a:t>
            </a:r>
            <a:r>
              <a:rPr lang="es-ES" sz="2800" dirty="0"/>
              <a:t>, </a:t>
            </a:r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83CFD8C-6C80-4FA7-B85B-E78168841AFD}"/>
              </a:ext>
            </a:extLst>
          </p:cNvPr>
          <p:cNvSpPr txBox="1"/>
          <p:nvPr/>
        </p:nvSpPr>
        <p:spPr>
          <a:xfrm>
            <a:off x="8309662" y="2496255"/>
            <a:ext cx="32500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Rafael Fresno</a:t>
            </a:r>
          </a:p>
          <a:p>
            <a:pPr algn="ctr"/>
            <a:r>
              <a:rPr lang="es-ES" sz="2800" dirty="0" err="1"/>
              <a:t>Backend</a:t>
            </a:r>
            <a:r>
              <a:rPr lang="es-ES" sz="2800" dirty="0"/>
              <a:t> </a:t>
            </a:r>
            <a:r>
              <a:rPr lang="es-ES" sz="2800" dirty="0" err="1"/>
              <a:t>developer</a:t>
            </a:r>
            <a:r>
              <a:rPr lang="es-ES" sz="2800" dirty="0"/>
              <a:t>, API </a:t>
            </a:r>
            <a:r>
              <a:rPr lang="es-ES" sz="2800" dirty="0" err="1"/>
              <a:t>integration</a:t>
            </a:r>
            <a:endParaRPr lang="es-ES" sz="2800" dirty="0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6657053E-B81A-4EE4-A6E7-A09302BE658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5"/>
          <a:stretch/>
        </p:blipFill>
        <p:spPr>
          <a:xfrm>
            <a:off x="10146591" y="1645999"/>
            <a:ext cx="1057062" cy="506384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398C2C-B379-4BF2-9743-02FF0BA40B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457" y="1645999"/>
            <a:ext cx="648900" cy="48667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EA5B2314-F646-4AA8-A0A4-848EC5D3CB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5" y="4007402"/>
            <a:ext cx="445520" cy="502466"/>
          </a:xfrm>
          <a:prstGeom prst="rect">
            <a:avLst/>
          </a:prstGeom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C0452420-BA67-43FA-B5F8-FA4778C8A6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50403" y="4046836"/>
            <a:ext cx="1053250" cy="56884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D789EAF7-E1EF-4A95-8AD4-F48FA55DE2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89" y="4042652"/>
            <a:ext cx="648900" cy="48667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3BC81FE-648E-4218-B523-162BE20CFD1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818102" y="5318895"/>
            <a:ext cx="988637" cy="114286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B8D6E44-7BD2-4A4E-B451-0B771E5804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38306" y="5318895"/>
            <a:ext cx="1074062" cy="107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0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PLANIFICATION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organize</a:t>
            </a:r>
            <a:r>
              <a:rPr lang="es-ES" sz="4800" dirty="0"/>
              <a:t> </a:t>
            </a:r>
            <a:r>
              <a:rPr lang="es-ES" sz="4800" dirty="0" err="1"/>
              <a:t>development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389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8FDD16-4FD4-491C-8CA0-0D443B38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61993422-D5C6-4D4E-8AC3-9C9B42F3D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533870"/>
              </p:ext>
            </p:extLst>
          </p:nvPr>
        </p:nvGraphicFramePr>
        <p:xfrm>
          <a:off x="163483" y="843280"/>
          <a:ext cx="11865032" cy="39319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5907578">
                  <a:extLst>
                    <a:ext uri="{9D8B030D-6E8A-4147-A177-3AD203B41FA5}">
                      <a16:colId xmlns:a16="http://schemas.microsoft.com/office/drawing/2014/main" val="763995824"/>
                    </a:ext>
                  </a:extLst>
                </a:gridCol>
                <a:gridCol w="5957454">
                  <a:extLst>
                    <a:ext uri="{9D8B030D-6E8A-4147-A177-3AD203B41FA5}">
                      <a16:colId xmlns:a16="http://schemas.microsoft.com/office/drawing/2014/main" val="2301617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First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March 18th – March 29th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Core use cases</a:t>
                      </a:r>
                    </a:p>
                    <a:p>
                      <a:pPr algn="ctr"/>
                      <a:r>
                        <a:rPr lang="es-ES" sz="4000" dirty="0" err="1"/>
                        <a:t>Piloting</a:t>
                      </a:r>
                      <a:r>
                        <a:rPr lang="es-ES" sz="4000" dirty="0"/>
                        <a:t> plan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187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Second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1st – April 12th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Full MVP</a:t>
                      </a:r>
                    </a:p>
                    <a:p>
                      <a:pPr algn="ctr"/>
                      <a:r>
                        <a:rPr lang="es-ES" sz="4000" dirty="0" err="1"/>
                        <a:t>Feedback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taken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into</a:t>
                      </a:r>
                      <a:r>
                        <a:rPr lang="es-ES" sz="4000" dirty="0"/>
                        <a:t> </a:t>
                      </a:r>
                      <a:r>
                        <a:rPr lang="es-ES" sz="4000" dirty="0" err="1"/>
                        <a:t>account</a:t>
                      </a:r>
                      <a:endParaRPr lang="es-E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Third</a:t>
                      </a:r>
                      <a:r>
                        <a:rPr lang="es-ES" sz="4000" dirty="0"/>
                        <a:t> sprint</a:t>
                      </a:r>
                    </a:p>
                    <a:p>
                      <a:pPr algn="ctr"/>
                      <a:r>
                        <a:rPr lang="es-ES" sz="4000" dirty="0"/>
                        <a:t>April 22nd – May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Polished</a:t>
                      </a:r>
                      <a:r>
                        <a:rPr lang="es-ES" sz="40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7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193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23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A6065C-95D9-497D-AE30-4679F1BCE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" y="312372"/>
            <a:ext cx="2869622" cy="28504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2945882" y="176579"/>
            <a:ext cx="9143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0" dirty="0"/>
              <a:t>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𝐸𝑠𝑡𝑖𝑚𝑎𝑡𝑒𝑑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𝐼𝑛𝑣𝑒𝑠𝑡𝑒𝑑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51" y="1482986"/>
                <a:ext cx="6778459" cy="1578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98069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650194" y="107637"/>
            <a:ext cx="10991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/>
              <a:t>PM performance </a:t>
            </a:r>
            <a:r>
              <a:rPr lang="es-ES" sz="8000" dirty="0" err="1"/>
              <a:t>indicator</a:t>
            </a:r>
            <a:endParaRPr lang="es-ES" sz="8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𝑃𝑀𝑃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𝑎𝑣𝑔</m:t>
                      </m:r>
                      <m:d>
                        <m:d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𝑀𝑃</m:t>
                          </m:r>
                        </m:e>
                      </m:d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𝑇𝐷</m:t>
                      </m:r>
                      <m:r>
                        <a:rPr lang="es-ES" sz="5400" b="0" i="1" smtClean="0">
                          <a:latin typeface="Cambria Math" panose="02040503050406030204" pitchFamily="18" charset="0"/>
                        </a:rPr>
                        <m:t>∗0.1</m:t>
                      </m:r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949" y="1429454"/>
                <a:ext cx="8380050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2461136" y="4517724"/>
            <a:ext cx="7381589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EA1BA3-9E67-491A-B665-47AC3ADCFDBB}"/>
              </a:ext>
            </a:extLst>
          </p:cNvPr>
          <p:cNvSpPr txBox="1"/>
          <p:nvPr/>
        </p:nvSpPr>
        <p:spPr>
          <a:xfrm>
            <a:off x="1021558" y="2449728"/>
            <a:ext cx="52224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PMP: Project Manager performance</a:t>
            </a:r>
          </a:p>
          <a:p>
            <a:r>
              <a:rPr lang="es-ES" sz="2800" dirty="0"/>
              <a:t>MP: </a:t>
            </a:r>
            <a:r>
              <a:rPr lang="es-ES" sz="2800" dirty="0" err="1"/>
              <a:t>Members</a:t>
            </a:r>
            <a:r>
              <a:rPr lang="es-ES" sz="2800" dirty="0"/>
              <a:t> performance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B8A8470-70DF-444D-B5DD-F8DE0E1D6A6B}"/>
              </a:ext>
            </a:extLst>
          </p:cNvPr>
          <p:cNvSpPr txBox="1"/>
          <p:nvPr/>
        </p:nvSpPr>
        <p:spPr>
          <a:xfrm>
            <a:off x="7149405" y="2452264"/>
            <a:ext cx="402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TD: Total </a:t>
            </a:r>
            <a:r>
              <a:rPr lang="es-ES" sz="2800" dirty="0" err="1"/>
              <a:t>task</a:t>
            </a:r>
            <a:r>
              <a:rPr lang="es-ES" sz="2800" dirty="0"/>
              <a:t> </a:t>
            </a:r>
            <a:r>
              <a:rPr lang="es-ES" sz="2800" dirty="0" err="1"/>
              <a:t>delays</a:t>
            </a:r>
            <a:r>
              <a:rPr lang="es-ES" sz="2800" dirty="0"/>
              <a:t> (</a:t>
            </a:r>
            <a:r>
              <a:rPr lang="es-ES" sz="2800" dirty="0" err="1"/>
              <a:t>days</a:t>
            </a:r>
            <a:r>
              <a:rPr lang="es-E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4322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2739F07-203E-4A15-95BE-FA1BD6DB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15C1A8E-A412-4748-92EB-9C08D4C525BB}"/>
              </a:ext>
            </a:extLst>
          </p:cNvPr>
          <p:cNvSpPr txBox="1"/>
          <p:nvPr/>
        </p:nvSpPr>
        <p:spPr>
          <a:xfrm>
            <a:off x="153582" y="114214"/>
            <a:ext cx="11884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Relative</a:t>
            </a:r>
            <a:r>
              <a:rPr lang="es-ES" sz="7200" dirty="0"/>
              <a:t> performance </a:t>
            </a:r>
            <a:r>
              <a:rPr lang="es-ES" sz="7200" dirty="0" err="1"/>
              <a:t>indicator</a:t>
            </a:r>
            <a:endParaRPr lang="es-ES" sz="7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/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𝑇h𝑖𝑠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𝑎𝑣𝑔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𝐿𝑎𝑠𝑡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𝑤𝑒𝑒𝑘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5400" b="0" i="1" smtClean="0">
                              <a:latin typeface="Cambria Math" panose="02040503050406030204" pitchFamily="18" charset="0"/>
                            </a:rPr>
                            <m:t>𝑝𝑒𝑟𝑓𝑜𝑟𝑚𝑎𝑛𝑐𝑒</m:t>
                          </m:r>
                        </m:den>
                      </m:f>
                    </m:oMath>
                  </m:oMathPara>
                </a14:m>
                <a:endParaRPr lang="es-ES" sz="54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0FD53E3-3A40-4B07-91F9-17A7689BB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927" y="1414538"/>
                <a:ext cx="9378144" cy="1730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áfico 9" descr="Señal de pulgar hacia arriba ">
            <a:extLst>
              <a:ext uri="{FF2B5EF4-FFF2-40B4-BE49-F238E27FC236}">
                <a16:creationId xmlns:a16="http://schemas.microsoft.com/office/drawing/2014/main" id="{45421ADC-0B74-4BCE-A7E3-70CA813D6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314" y="4624078"/>
            <a:ext cx="1327265" cy="132726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DC231E4-7E04-4F28-A180-12EBCA49B0AB}"/>
              </a:ext>
            </a:extLst>
          </p:cNvPr>
          <p:cNvSpPr txBox="1"/>
          <p:nvPr/>
        </p:nvSpPr>
        <p:spPr>
          <a:xfrm>
            <a:off x="5415876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1E32229-C9B8-4C92-9732-271868E1C386}"/>
              </a:ext>
            </a:extLst>
          </p:cNvPr>
          <p:cNvSpPr txBox="1"/>
          <p:nvPr/>
        </p:nvSpPr>
        <p:spPr>
          <a:xfrm>
            <a:off x="1055845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19" name="Gráfico 18" descr="Señal de pulgar hacia arriba ">
            <a:extLst>
              <a:ext uri="{FF2B5EF4-FFF2-40B4-BE49-F238E27FC236}">
                <a16:creationId xmlns:a16="http://schemas.microsoft.com/office/drawing/2014/main" id="{6C48E96C-31FA-40C9-95AC-079258F0A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952509" y="4624078"/>
            <a:ext cx="1327265" cy="132726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21325FE-C36A-4B05-854B-6440C011BEBE}"/>
              </a:ext>
            </a:extLst>
          </p:cNvPr>
          <p:cNvSpPr txBox="1"/>
          <p:nvPr/>
        </p:nvSpPr>
        <p:spPr>
          <a:xfrm>
            <a:off x="1822494" y="3593113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DD14479-22C4-482D-83FC-56E648783CF8}"/>
              </a:ext>
            </a:extLst>
          </p:cNvPr>
          <p:cNvSpPr txBox="1"/>
          <p:nvPr/>
        </p:nvSpPr>
        <p:spPr>
          <a:xfrm>
            <a:off x="1098321" y="4087381"/>
            <a:ext cx="146019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0" dirty="0">
                <a:solidFill>
                  <a:schemeClr val="accent5"/>
                </a:solidFill>
              </a:rPr>
              <a:t>!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DA63CD2-D00A-4CD0-BB54-88999F0C897F}"/>
              </a:ext>
            </a:extLst>
          </p:cNvPr>
          <p:cNvCxnSpPr>
            <a:cxnSpLocks/>
          </p:cNvCxnSpPr>
          <p:nvPr/>
        </p:nvCxnSpPr>
        <p:spPr>
          <a:xfrm>
            <a:off x="4766774" y="4524082"/>
            <a:ext cx="2758403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75173CE-536D-4791-AC66-E5A5533FB9B5}"/>
              </a:ext>
            </a:extLst>
          </p:cNvPr>
          <p:cNvCxnSpPr>
            <a:cxnSpLocks/>
          </p:cNvCxnSpPr>
          <p:nvPr/>
        </p:nvCxnSpPr>
        <p:spPr>
          <a:xfrm>
            <a:off x="7525177" y="4524082"/>
            <a:ext cx="232202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CC1C63B-3095-4D94-83A7-C0B046D89E21}"/>
              </a:ext>
            </a:extLst>
          </p:cNvPr>
          <p:cNvCxnSpPr>
            <a:cxnSpLocks/>
          </p:cNvCxnSpPr>
          <p:nvPr/>
        </p:nvCxnSpPr>
        <p:spPr>
          <a:xfrm>
            <a:off x="2461137" y="4524082"/>
            <a:ext cx="232202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EDA52AA4-93A7-4C7E-A777-9B8EE5B21853}"/>
              </a:ext>
            </a:extLst>
          </p:cNvPr>
          <p:cNvCxnSpPr>
            <a:cxnSpLocks/>
          </p:cNvCxnSpPr>
          <p:nvPr/>
        </p:nvCxnSpPr>
        <p:spPr>
          <a:xfrm>
            <a:off x="9846256" y="4524082"/>
            <a:ext cx="2172392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D7202DB-AF53-4DF1-958C-0DCC7CEF8D67}"/>
              </a:ext>
            </a:extLst>
          </p:cNvPr>
          <p:cNvCxnSpPr>
            <a:cxnSpLocks/>
          </p:cNvCxnSpPr>
          <p:nvPr/>
        </p:nvCxnSpPr>
        <p:spPr>
          <a:xfrm>
            <a:off x="288745" y="4524082"/>
            <a:ext cx="2172392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D88FF1-CDF9-490A-B7FC-B56B667253FC}"/>
              </a:ext>
            </a:extLst>
          </p:cNvPr>
          <p:cNvCxnSpPr/>
          <p:nvPr/>
        </p:nvCxnSpPr>
        <p:spPr>
          <a:xfrm>
            <a:off x="2461137" y="4368911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BCFAE8D-E928-44B7-8171-E68D98CABA1D}"/>
              </a:ext>
            </a:extLst>
          </p:cNvPr>
          <p:cNvCxnSpPr/>
          <p:nvPr/>
        </p:nvCxnSpPr>
        <p:spPr>
          <a:xfrm>
            <a:off x="4747947" y="4368910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FF11359D-0561-4DFB-9F9F-0024E8B97FCF}"/>
              </a:ext>
            </a:extLst>
          </p:cNvPr>
          <p:cNvCxnSpPr/>
          <p:nvPr/>
        </p:nvCxnSpPr>
        <p:spPr>
          <a:xfrm>
            <a:off x="7532304" y="4368909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DA9AFC8-375A-4247-8BFB-888356148917}"/>
              </a:ext>
            </a:extLst>
          </p:cNvPr>
          <p:cNvCxnSpPr/>
          <p:nvPr/>
        </p:nvCxnSpPr>
        <p:spPr>
          <a:xfrm>
            <a:off x="9846256" y="4362554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F19A029-E5C0-40C0-8455-048B06A96495}"/>
              </a:ext>
            </a:extLst>
          </p:cNvPr>
          <p:cNvSpPr txBox="1"/>
          <p:nvPr/>
        </p:nvSpPr>
        <p:spPr>
          <a:xfrm>
            <a:off x="4109304" y="359311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F02B057-5EC9-482F-9967-A928E033881F}"/>
              </a:ext>
            </a:extLst>
          </p:cNvPr>
          <p:cNvSpPr txBox="1"/>
          <p:nvPr/>
        </p:nvSpPr>
        <p:spPr>
          <a:xfrm>
            <a:off x="6893661" y="3597355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62A41AF-2A90-4ECF-848F-E951A136F5A8}"/>
              </a:ext>
            </a:extLst>
          </p:cNvPr>
          <p:cNvSpPr txBox="1"/>
          <p:nvPr/>
        </p:nvSpPr>
        <p:spPr>
          <a:xfrm>
            <a:off x="9207613" y="358860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2205417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B84959B-D943-4E95-A268-1FCE16997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26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BCC994-0034-4010-B11B-A794D82BCB9E}"/>
              </a:ext>
            </a:extLst>
          </p:cNvPr>
          <p:cNvSpPr txBox="1"/>
          <p:nvPr/>
        </p:nvSpPr>
        <p:spPr>
          <a:xfrm>
            <a:off x="626900" y="1834821"/>
            <a:ext cx="5620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Optimistic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Wasted</a:t>
            </a:r>
            <a:r>
              <a:rPr lang="es-ES" sz="4800" dirty="0"/>
              <a:t>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Difficulties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1C2B8DA-406F-4D38-83A6-FF93CA9B2982}"/>
              </a:ext>
            </a:extLst>
          </p:cNvPr>
          <p:cNvSpPr txBox="1"/>
          <p:nvPr/>
        </p:nvSpPr>
        <p:spPr>
          <a:xfrm>
            <a:off x="6247037" y="1862526"/>
            <a:ext cx="5734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Pesimistic</a:t>
            </a:r>
            <a:r>
              <a:rPr lang="es-ES" sz="4800" dirty="0"/>
              <a:t> </a:t>
            </a:r>
            <a:r>
              <a:rPr lang="es-ES" sz="4800" dirty="0" err="1"/>
              <a:t>estimation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Easier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endParaRPr lang="es-ES" sz="4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4800" dirty="0" err="1"/>
              <a:t>Unknown</a:t>
            </a:r>
            <a:r>
              <a:rPr lang="es-ES" sz="4800" dirty="0"/>
              <a:t> </a:t>
            </a:r>
            <a:r>
              <a:rPr lang="es-ES" sz="4800" dirty="0" err="1"/>
              <a:t>technology</a:t>
            </a:r>
            <a:endParaRPr lang="es-ES" sz="4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4C03853-DB9B-44F2-B144-21827E239FD4}"/>
              </a:ext>
            </a:extLst>
          </p:cNvPr>
          <p:cNvSpPr txBox="1"/>
          <p:nvPr/>
        </p:nvSpPr>
        <p:spPr>
          <a:xfrm>
            <a:off x="443344" y="286719"/>
            <a:ext cx="11305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Factors</a:t>
            </a:r>
            <a:r>
              <a:rPr lang="es-ES" sz="7200" dirty="0"/>
              <a:t> </a:t>
            </a:r>
            <a:r>
              <a:rPr lang="es-ES" sz="7200" dirty="0" err="1"/>
              <a:t>affecting</a:t>
            </a:r>
            <a:r>
              <a:rPr lang="es-ES" sz="7200" dirty="0"/>
              <a:t> performance</a:t>
            </a:r>
          </a:p>
        </p:txBody>
      </p:sp>
      <p:pic>
        <p:nvPicPr>
          <p:cNvPr id="7" name="Gráfico 6" descr="Indicador">
            <a:extLst>
              <a:ext uri="{FF2B5EF4-FFF2-40B4-BE49-F238E27FC236}">
                <a16:creationId xmlns:a16="http://schemas.microsoft.com/office/drawing/2014/main" id="{D2FE7D8D-FADD-40B4-AF5F-90CAAAF11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246310" y="4252016"/>
            <a:ext cx="1702839" cy="170283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Tendencia a la baja">
            <a:extLst>
              <a:ext uri="{FF2B5EF4-FFF2-40B4-BE49-F238E27FC236}">
                <a16:creationId xmlns:a16="http://schemas.microsoft.com/office/drawing/2014/main" id="{576A2517-0F48-4964-8F09-680B23620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4579" y="4248505"/>
            <a:ext cx="1702838" cy="17028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Advertencia">
            <a:extLst>
              <a:ext uri="{FF2B5EF4-FFF2-40B4-BE49-F238E27FC236}">
                <a16:creationId xmlns:a16="http://schemas.microsoft.com/office/drawing/2014/main" id="{7998466D-6664-4632-A1EC-38199C003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6363" y="4253771"/>
            <a:ext cx="1699327" cy="169932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65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3D069E-55FA-4472-A193-1DB4848E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27</a:t>
            </a:fld>
            <a:endParaRPr lang="es-ES"/>
          </a:p>
        </p:txBody>
      </p:sp>
      <p:pic>
        <p:nvPicPr>
          <p:cNvPr id="3" name="Gráfico 2" descr="Chat">
            <a:extLst>
              <a:ext uri="{FF2B5EF4-FFF2-40B4-BE49-F238E27FC236}">
                <a16:creationId xmlns:a16="http://schemas.microsoft.com/office/drawing/2014/main" id="{B3262724-D983-4301-9578-88F793DFC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21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Calendario mensual">
            <a:extLst>
              <a:ext uri="{FF2B5EF4-FFF2-40B4-BE49-F238E27FC236}">
                <a16:creationId xmlns:a16="http://schemas.microsoft.com/office/drawing/2014/main" id="{8A959921-98BD-4BE1-9137-EA50B5217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6740" y="1415214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Gráfico 4" descr="Ojo">
            <a:extLst>
              <a:ext uri="{FF2B5EF4-FFF2-40B4-BE49-F238E27FC236}">
                <a16:creationId xmlns:a16="http://schemas.microsoft.com/office/drawing/2014/main" id="{D8D348C7-39C1-4543-ABC1-A4D72471BF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96740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Balanza de la justicia">
            <a:extLst>
              <a:ext uri="{FF2B5EF4-FFF2-40B4-BE49-F238E27FC236}">
                <a16:creationId xmlns:a16="http://schemas.microsoft.com/office/drawing/2014/main" id="{357B4187-66B9-4598-982A-7D67BDCAC6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2431" y="3784056"/>
            <a:ext cx="2059506" cy="20595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D916DDB-66DB-47A8-A9EA-1535F9604F8C}"/>
              </a:ext>
            </a:extLst>
          </p:cNvPr>
          <p:cNvSpPr txBox="1"/>
          <p:nvPr/>
        </p:nvSpPr>
        <p:spPr>
          <a:xfrm>
            <a:off x="1628244" y="74956"/>
            <a:ext cx="89355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General </a:t>
            </a:r>
            <a:r>
              <a:rPr lang="es-ES" sz="8800" dirty="0" err="1"/>
              <a:t>solutions</a:t>
            </a:r>
            <a:endParaRPr lang="es-ES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C2C7257-9CAB-4412-BAB1-B4823602E151}"/>
              </a:ext>
            </a:extLst>
          </p:cNvPr>
          <p:cNvSpPr txBox="1"/>
          <p:nvPr/>
        </p:nvSpPr>
        <p:spPr>
          <a:xfrm>
            <a:off x="2899927" y="1937135"/>
            <a:ext cx="16653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Talk</a:t>
            </a:r>
            <a:endParaRPr lang="es-ES" sz="60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3842E78-C643-4695-AF18-B763048EE27A}"/>
              </a:ext>
            </a:extLst>
          </p:cNvPr>
          <p:cNvSpPr txBox="1"/>
          <p:nvPr/>
        </p:nvSpPr>
        <p:spPr>
          <a:xfrm>
            <a:off x="2899927" y="4305977"/>
            <a:ext cx="2592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Balance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497EE3-5599-4F7F-8888-2A503F72979E}"/>
              </a:ext>
            </a:extLst>
          </p:cNvPr>
          <p:cNvSpPr txBox="1"/>
          <p:nvPr/>
        </p:nvSpPr>
        <p:spPr>
          <a:xfrm>
            <a:off x="7856246" y="1937134"/>
            <a:ext cx="3646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/>
              <a:t>Reschedule</a:t>
            </a:r>
            <a:endParaRPr lang="es-ES" sz="60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386E383-5FCE-4212-B012-CAB275DDE13C}"/>
              </a:ext>
            </a:extLst>
          </p:cNvPr>
          <p:cNvSpPr txBox="1"/>
          <p:nvPr/>
        </p:nvSpPr>
        <p:spPr>
          <a:xfrm>
            <a:off x="7856246" y="4305976"/>
            <a:ext cx="284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826425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22nd – April 28th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36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999354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Initial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checkboxes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Coverage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Unit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tests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responsive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demo 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Add</a:t>
                      </a:r>
                      <a:r>
                        <a:rPr lang="es-ES" sz="3200" dirty="0"/>
                        <a:t> date </a:t>
                      </a:r>
                      <a:r>
                        <a:rPr lang="es-ES" sz="3200" dirty="0" err="1"/>
                        <a:t>picker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sign</a:t>
                      </a:r>
                      <a:r>
                        <a:rPr lang="es-ES" sz="3200" dirty="0"/>
                        <a:t> up </a:t>
                      </a:r>
                      <a:r>
                        <a:rPr lang="es-ES" sz="3200" dirty="0" err="1"/>
                        <a:t>message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143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12F26-5C46-40B0-A3D8-A0B5A6F2C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 err="1"/>
              <a:t>Overview</a:t>
            </a:r>
            <a:endParaRPr lang="es-ES" sz="88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9CE149-B788-461B-9FC5-D4CFDB1D4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4345732"/>
          </a:xfrm>
        </p:spPr>
        <p:txBody>
          <a:bodyPr>
            <a:noAutofit/>
          </a:bodyPr>
          <a:lstStyle/>
          <a:p>
            <a:r>
              <a:rPr lang="es-ES" sz="4000" dirty="0"/>
              <a:t>Idea</a:t>
            </a:r>
          </a:p>
          <a:p>
            <a:r>
              <a:rPr lang="es-ES" sz="4000" dirty="0"/>
              <a:t>Technologies</a:t>
            </a:r>
          </a:p>
          <a:p>
            <a:r>
              <a:rPr lang="es-ES" sz="4000" dirty="0" err="1"/>
              <a:t>Competitors</a:t>
            </a:r>
            <a:endParaRPr lang="es-ES" sz="4000" dirty="0"/>
          </a:p>
          <a:p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8B00BB1-922C-4809-82FE-58A3D47AC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4345732"/>
          </a:xfrm>
        </p:spPr>
        <p:txBody>
          <a:bodyPr>
            <a:normAutofit/>
          </a:bodyPr>
          <a:lstStyle/>
          <a:p>
            <a:r>
              <a:rPr lang="es-ES" sz="4000" dirty="0" err="1"/>
              <a:t>Team</a:t>
            </a:r>
            <a:endParaRPr lang="es-ES" sz="4000" dirty="0"/>
          </a:p>
          <a:p>
            <a:r>
              <a:rPr lang="es-ES" sz="4000" dirty="0" err="1"/>
              <a:t>Planification</a:t>
            </a:r>
            <a:endParaRPr lang="es-ES" sz="4000" dirty="0"/>
          </a:p>
          <a:p>
            <a:r>
              <a:rPr lang="es-ES" sz="4000" dirty="0"/>
              <a:t>Demo</a:t>
            </a:r>
          </a:p>
          <a:p>
            <a:r>
              <a:rPr lang="es-ES" sz="4000" dirty="0" err="1"/>
              <a:t>Piloting</a:t>
            </a:r>
            <a:r>
              <a:rPr lang="es-ES" sz="4000" dirty="0"/>
              <a:t> plan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73AD5C-ABA3-4644-9B1B-BF56888C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6749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023971"/>
              </p:ext>
            </p:extLst>
          </p:nvPr>
        </p:nvGraphicFramePr>
        <p:xfrm>
          <a:off x="500148" y="154599"/>
          <a:ext cx="11191703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Update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costs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GDPR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return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button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404 </a:t>
                      </a:r>
                      <a:r>
                        <a:rPr lang="es-ES" sz="3200" dirty="0" err="1"/>
                        <a:t>pages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email inputs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Landing</a:t>
                      </a:r>
                      <a:r>
                        <a:rPr lang="es-ES" sz="3200" dirty="0"/>
                        <a:t> page </a:t>
                      </a:r>
                      <a:r>
                        <a:rPr lang="es-ES" sz="3200" dirty="0" err="1"/>
                        <a:t>content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Fix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image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proportions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</a:t>
                      </a:r>
                      <a:r>
                        <a:rPr lang="es-ES" sz="3200" dirty="0" err="1"/>
                        <a:t>automation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results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77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998056"/>
              </p:ext>
            </p:extLst>
          </p:nvPr>
        </p:nvGraphicFramePr>
        <p:xfrm>
          <a:off x="500147" y="1179835"/>
          <a:ext cx="11191703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020665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63015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727791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72270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717612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1623129701"/>
                    </a:ext>
                  </a:extLst>
                </a:gridCol>
                <a:gridCol w="707435">
                  <a:extLst>
                    <a:ext uri="{9D8B030D-6E8A-4147-A177-3AD203B41FA5}">
                      <a16:colId xmlns:a16="http://schemas.microsoft.com/office/drawing/2014/main" val="3739932620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Improve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dashboard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5181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31303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 (PM)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1.1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00055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2D9CA60-27BE-4CCA-B33E-0D837F54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D399F9-62B6-4A1D-A764-89BF69292AA2}"/>
              </a:ext>
            </a:extLst>
          </p:cNvPr>
          <p:cNvSpPr txBox="1"/>
          <p:nvPr/>
        </p:nvSpPr>
        <p:spPr>
          <a:xfrm>
            <a:off x="1083425" y="0"/>
            <a:ext cx="1002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Relative</a:t>
            </a:r>
            <a:r>
              <a:rPr lang="es-ES" sz="8800" dirty="0"/>
              <a:t> performance</a:t>
            </a: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6F19C72-3E9F-402C-9098-C3A5B40E5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781119"/>
              </p:ext>
            </p:extLst>
          </p:nvPr>
        </p:nvGraphicFramePr>
        <p:xfrm>
          <a:off x="2031999" y="2286000"/>
          <a:ext cx="8128000" cy="2286000"/>
        </p:xfrm>
        <a:graphic>
          <a:graphicData uri="http://schemas.openxmlformats.org/drawingml/2006/table">
            <a:tbl>
              <a:tblPr firstCol="1" lastRow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This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2"/>
                          </a:solidFill>
                        </a:rPr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Last</a:t>
                      </a:r>
                      <a:r>
                        <a:rPr lang="es-ES" sz="4400" dirty="0"/>
                        <a:t> </a:t>
                      </a:r>
                      <a:r>
                        <a:rPr lang="es-ES" sz="4400" dirty="0" err="1"/>
                        <a:t>week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4"/>
                          </a:solidFill>
                        </a:rPr>
                        <a:t>1.28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Result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>
                          <a:solidFill>
                            <a:schemeClr val="accent6"/>
                          </a:solidFill>
                        </a:rPr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684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608C81-2A92-4784-8038-22E2F8D6E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E331456-5254-42A8-8579-C4E14FB26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118122"/>
              </p:ext>
            </p:extLst>
          </p:nvPr>
        </p:nvGraphicFramePr>
        <p:xfrm>
          <a:off x="1229359" y="63161"/>
          <a:ext cx="9733280" cy="4632960"/>
        </p:xfrm>
        <a:graphic>
          <a:graphicData uri="http://schemas.openxmlformats.org/drawingml/2006/table">
            <a:tbl>
              <a:tblPr firstCol="1" lastRow="1">
                <a:tableStyleId>{8799B23B-EC83-4686-B30A-512413B5E67A}</a:tableStyleId>
              </a:tblPr>
              <a:tblGrid>
                <a:gridCol w="4953476">
                  <a:extLst>
                    <a:ext uri="{9D8B030D-6E8A-4147-A177-3AD203B41FA5}">
                      <a16:colId xmlns:a16="http://schemas.microsoft.com/office/drawing/2014/main" val="2602188281"/>
                    </a:ext>
                  </a:extLst>
                </a:gridCol>
                <a:gridCol w="4779804">
                  <a:extLst>
                    <a:ext uri="{9D8B030D-6E8A-4147-A177-3AD203B41FA5}">
                      <a16:colId xmlns:a16="http://schemas.microsoft.com/office/drawing/2014/main" val="1407357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 </a:t>
                      </a:r>
                      <a:r>
                        <a:rPr lang="es-ES" sz="3200" dirty="0" err="1"/>
                        <a:t>weeks</a:t>
                      </a:r>
                      <a:r>
                        <a:rPr lang="es-ES" sz="3200" dirty="0"/>
                        <a:t> (5 </a:t>
                      </a:r>
                      <a:r>
                        <a:rPr lang="es-ES" sz="3200" dirty="0" err="1"/>
                        <a:t>development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09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9797 €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889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641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197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and </a:t>
                      </a:r>
                      <a:r>
                        <a:rPr lang="es-ES" sz="3200" dirty="0" err="1"/>
                        <a:t>advertising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8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Customer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support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15000 €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59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2724 €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9455 €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122254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E99E6E8-BD4C-4EFA-AC2C-E2375BEEA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687842"/>
              </p:ext>
            </p:extLst>
          </p:nvPr>
        </p:nvGraphicFramePr>
        <p:xfrm>
          <a:off x="2031999" y="4805572"/>
          <a:ext cx="8128000" cy="1036320"/>
        </p:xfrm>
        <a:graphic>
          <a:graphicData uri="http://schemas.openxmlformats.org/drawingml/2006/table">
            <a:tbl>
              <a:tblPr firstCol="1">
                <a:tableStyleId>{8799B23B-EC83-4686-B30A-512413B5E67A}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0762924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664873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Project </a:t>
                      </a:r>
                      <a:r>
                        <a:rPr lang="es-ES" sz="2800" dirty="0" err="1"/>
                        <a:t>completion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66 %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5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Spent</a:t>
                      </a:r>
                      <a:r>
                        <a:rPr lang="es-ES" sz="2800" dirty="0"/>
                        <a:t> </a:t>
                      </a:r>
                      <a:r>
                        <a:rPr lang="es-ES" sz="2800" dirty="0" err="1"/>
                        <a:t>budget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44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43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Two</a:t>
            </a:r>
            <a:r>
              <a:rPr lang="es-ES" sz="4400" dirty="0"/>
              <a:t> </a:t>
            </a:r>
            <a:r>
              <a:rPr lang="es-ES" sz="4400" dirty="0" err="1"/>
              <a:t>tasks</a:t>
            </a:r>
            <a:r>
              <a:rPr lang="es-ES" sz="4400" dirty="0"/>
              <a:t> </a:t>
            </a:r>
            <a:r>
              <a:rPr lang="es-ES" sz="4400" dirty="0" err="1"/>
              <a:t>had</a:t>
            </a:r>
            <a:r>
              <a:rPr lang="es-ES" sz="4400" dirty="0"/>
              <a:t> </a:t>
            </a:r>
            <a:r>
              <a:rPr lang="es-ES" sz="4400" dirty="0" err="1"/>
              <a:t>some</a:t>
            </a:r>
            <a:r>
              <a:rPr lang="es-ES" sz="4400" dirty="0"/>
              <a:t> </a:t>
            </a:r>
            <a:r>
              <a:rPr lang="es-ES" sz="4400" dirty="0" err="1"/>
              <a:t>delays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The</a:t>
            </a:r>
            <a:r>
              <a:rPr lang="es-ES" sz="4400" dirty="0"/>
              <a:t> PM </a:t>
            </a:r>
            <a:r>
              <a:rPr lang="es-ES" sz="4400" dirty="0" err="1"/>
              <a:t>will</a:t>
            </a:r>
            <a:r>
              <a:rPr lang="es-ES" sz="4400" dirty="0"/>
              <a:t> </a:t>
            </a:r>
            <a:r>
              <a:rPr lang="es-ES" sz="4400" dirty="0" err="1"/>
              <a:t>pay</a:t>
            </a:r>
            <a:r>
              <a:rPr lang="es-ES" sz="4400" dirty="0"/>
              <a:t> more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attention</a:t>
            </a:r>
            <a:r>
              <a:rPr lang="es-ES" sz="4400" dirty="0"/>
              <a:t> </a:t>
            </a:r>
            <a:r>
              <a:rPr lang="es-ES" sz="4400" dirty="0" err="1"/>
              <a:t>to</a:t>
            </a:r>
            <a:r>
              <a:rPr lang="es-ES" sz="4400" dirty="0"/>
              <a:t>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progress</a:t>
            </a:r>
            <a:r>
              <a:rPr lang="es-ES" sz="4400" dirty="0"/>
              <a:t>.</a:t>
            </a:r>
          </a:p>
        </p:txBody>
      </p:sp>
      <p:pic>
        <p:nvPicPr>
          <p:cNvPr id="7" name="Gráfico 6" descr="Tendencia a la baja">
            <a:extLst>
              <a:ext uri="{FF2B5EF4-FFF2-40B4-BE49-F238E27FC236}">
                <a16:creationId xmlns:a16="http://schemas.microsoft.com/office/drawing/2014/main" id="{9292420E-5108-45E5-8F74-FA0AE23EF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7569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ronómetro">
            <a:extLst>
              <a:ext uri="{FF2B5EF4-FFF2-40B4-BE49-F238E27FC236}">
                <a16:creationId xmlns:a16="http://schemas.microsoft.com/office/drawing/2014/main" id="{E2200BFB-1D7A-4455-BB61-D1D43047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2126" y="2899351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Audiencia objetivo">
            <a:extLst>
              <a:ext uri="{FF2B5EF4-FFF2-40B4-BE49-F238E27FC236}">
                <a16:creationId xmlns:a16="http://schemas.microsoft.com/office/drawing/2014/main" id="{E50435FF-916A-4F43-8E5B-F980BA051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41399" y="4119384"/>
            <a:ext cx="1146699" cy="1146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Ojo">
            <a:extLst>
              <a:ext uri="{FF2B5EF4-FFF2-40B4-BE49-F238E27FC236}">
                <a16:creationId xmlns:a16="http://schemas.microsoft.com/office/drawing/2014/main" id="{217D6D37-6E49-4CCF-8264-4A20E27080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41400" y="5194539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38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36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77251" y="3828896"/>
            <a:ext cx="27930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Task</a:t>
            </a:r>
            <a:r>
              <a:rPr lang="es-ES" sz="6000" dirty="0"/>
              <a:t> </a:t>
            </a:r>
            <a:r>
              <a:rPr lang="es-ES" sz="6000" dirty="0" err="1"/>
              <a:t>delays</a:t>
            </a:r>
            <a:endParaRPr lang="es-ES" sz="6000" dirty="0"/>
          </a:p>
        </p:txBody>
      </p:sp>
      <p:pic>
        <p:nvPicPr>
          <p:cNvPr id="21" name="Gráfico 20" descr="Calendario mensual">
            <a:extLst>
              <a:ext uri="{FF2B5EF4-FFF2-40B4-BE49-F238E27FC236}">
                <a16:creationId xmlns:a16="http://schemas.microsoft.com/office/drawing/2014/main" id="{525FC4EE-CBBE-4E5F-9CB6-B7C8878DB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476" y="1526270"/>
            <a:ext cx="2302626" cy="23026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 descr="Advertencia">
            <a:extLst>
              <a:ext uri="{FF2B5EF4-FFF2-40B4-BE49-F238E27FC236}">
                <a16:creationId xmlns:a16="http://schemas.microsoft.com/office/drawing/2014/main" id="{70EED162-6193-4BAB-9631-5CB392D9AC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4180" y="2784876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63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Greatest</a:t>
            </a:r>
            <a:r>
              <a:rPr lang="es-ES" sz="4400" dirty="0"/>
              <a:t> </a:t>
            </a:r>
            <a:r>
              <a:rPr lang="es-ES" sz="4400" dirty="0" err="1"/>
              <a:t>delay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3926" y="3418911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10170277" y="323867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20541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7355256-B67E-495B-9FED-7DE616FC4E3A}"/>
              </a:ext>
            </a:extLst>
          </p:cNvPr>
          <p:cNvSpPr txBox="1"/>
          <p:nvPr/>
        </p:nvSpPr>
        <p:spPr>
          <a:xfrm>
            <a:off x="4585047" y="1446550"/>
            <a:ext cx="72245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What</a:t>
            </a:r>
            <a:r>
              <a:rPr lang="es-ES" sz="5400" dirty="0"/>
              <a:t> </a:t>
            </a:r>
            <a:r>
              <a:rPr lang="es-ES" sz="5400" dirty="0" err="1"/>
              <a:t>happened</a:t>
            </a:r>
            <a:r>
              <a:rPr lang="es-ES" sz="5400" dirty="0"/>
              <a:t>?</a:t>
            </a:r>
          </a:p>
          <a:p>
            <a:r>
              <a:rPr lang="es-ES" sz="4400" dirty="0"/>
              <a:t>   </a:t>
            </a:r>
            <a:r>
              <a:rPr lang="es-ES" sz="4400" dirty="0" err="1"/>
              <a:t>Creating</a:t>
            </a:r>
            <a:r>
              <a:rPr lang="es-ES" sz="4400" dirty="0"/>
              <a:t> a Facebook </a:t>
            </a:r>
            <a:r>
              <a:rPr lang="es-ES" sz="4400" dirty="0" err="1"/>
              <a:t>dev</a:t>
            </a:r>
            <a:endParaRPr lang="es-ES" sz="4400" dirty="0"/>
          </a:p>
          <a:p>
            <a:r>
              <a:rPr lang="es-ES" sz="4400" dirty="0"/>
              <a:t>   </a:t>
            </a:r>
            <a:r>
              <a:rPr lang="es-ES" sz="4400" dirty="0" err="1"/>
              <a:t>account</a:t>
            </a:r>
            <a:r>
              <a:rPr lang="es-ES" sz="4400" dirty="0"/>
              <a:t> </a:t>
            </a:r>
            <a:r>
              <a:rPr lang="es-ES" sz="4400" dirty="0" err="1"/>
              <a:t>was</a:t>
            </a:r>
            <a:r>
              <a:rPr lang="es-ES" sz="4400" dirty="0"/>
              <a:t> </a:t>
            </a:r>
            <a:r>
              <a:rPr lang="es-ES" sz="4400" dirty="0" err="1"/>
              <a:t>not</a:t>
            </a:r>
            <a:r>
              <a:rPr lang="es-ES" sz="4400" dirty="0"/>
              <a:t> </a:t>
            </a:r>
            <a:r>
              <a:rPr lang="es-ES" sz="4400" dirty="0" err="1"/>
              <a:t>easy</a:t>
            </a:r>
            <a:r>
              <a:rPr lang="es-ES" sz="4400" dirty="0"/>
              <a:t>.</a:t>
            </a:r>
          </a:p>
          <a:p>
            <a:endParaRPr lang="es-ES" sz="4400" dirty="0"/>
          </a:p>
          <a:p>
            <a:r>
              <a:rPr lang="es-ES" sz="5400" dirty="0"/>
              <a:t>- </a:t>
            </a:r>
            <a:r>
              <a:rPr lang="es-ES" sz="5400" dirty="0" err="1"/>
              <a:t>Solution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Assign</a:t>
            </a:r>
            <a:r>
              <a:rPr lang="es-ES" sz="4400" dirty="0"/>
              <a:t> more </a:t>
            </a:r>
            <a:r>
              <a:rPr lang="es-ES" sz="4400" dirty="0" err="1"/>
              <a:t>people</a:t>
            </a:r>
            <a:r>
              <a:rPr lang="es-ES" sz="4400" dirty="0"/>
              <a:t>.</a:t>
            </a:r>
          </a:p>
        </p:txBody>
      </p:sp>
      <p:pic>
        <p:nvPicPr>
          <p:cNvPr id="8" name="Gráfico 7" descr="Contrato">
            <a:extLst>
              <a:ext uri="{FF2B5EF4-FFF2-40B4-BE49-F238E27FC236}">
                <a16:creationId xmlns:a16="http://schemas.microsoft.com/office/drawing/2014/main" id="{2E4CD1D6-31A8-415D-8F50-E700F661F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5428" y="3615916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Preguntas">
            <a:extLst>
              <a:ext uri="{FF2B5EF4-FFF2-40B4-BE49-F238E27FC236}">
                <a16:creationId xmlns:a16="http://schemas.microsoft.com/office/drawing/2014/main" id="{663CF6E8-8508-49D1-ADC3-3C9DD1DB4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7152" y="3615915"/>
            <a:ext cx="1146698" cy="11466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unión">
            <a:extLst>
              <a:ext uri="{FF2B5EF4-FFF2-40B4-BE49-F238E27FC236}">
                <a16:creationId xmlns:a16="http://schemas.microsoft.com/office/drawing/2014/main" id="{6CB5A1DC-3483-4994-88FA-D6B5647CF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47891" y="4854583"/>
            <a:ext cx="1146697" cy="1146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Información">
            <a:extLst>
              <a:ext uri="{FF2B5EF4-FFF2-40B4-BE49-F238E27FC236}">
                <a16:creationId xmlns:a16="http://schemas.microsoft.com/office/drawing/2014/main" id="{63981DDD-BE7D-4339-ABA8-CF29B16F25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4246" y="4854583"/>
            <a:ext cx="1113733" cy="11137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E0BB105-9529-405C-8A0A-B12A418E75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F226B301-66AE-4C1A-8638-BDF7B49737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8410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38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DCA84D7-D0AE-4E72-87A1-44CAFB7F6A50}"/>
              </a:ext>
            </a:extLst>
          </p:cNvPr>
          <p:cNvSpPr txBox="1"/>
          <p:nvPr/>
        </p:nvSpPr>
        <p:spPr>
          <a:xfrm>
            <a:off x="4585046" y="1446550"/>
            <a:ext cx="73963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- </a:t>
            </a:r>
            <a:r>
              <a:rPr lang="es-ES" sz="5400" dirty="0" err="1"/>
              <a:t>Measure</a:t>
            </a:r>
            <a:endParaRPr lang="es-ES" sz="5400" dirty="0"/>
          </a:p>
          <a:p>
            <a:r>
              <a:rPr lang="es-ES" sz="4400" dirty="0"/>
              <a:t>   </a:t>
            </a:r>
            <a:r>
              <a:rPr lang="es-ES" sz="4400" dirty="0" err="1"/>
              <a:t>Task</a:t>
            </a:r>
            <a:r>
              <a:rPr lang="es-ES" sz="4400" dirty="0"/>
              <a:t> </a:t>
            </a:r>
            <a:r>
              <a:rPr lang="es-ES" sz="4400" dirty="0" err="1"/>
              <a:t>completion</a:t>
            </a:r>
            <a:r>
              <a:rPr lang="es-ES" sz="4400" dirty="0"/>
              <a:t> in </a:t>
            </a:r>
            <a:r>
              <a:rPr lang="es-ES" sz="4400" dirty="0" err="1"/>
              <a:t>week</a:t>
            </a:r>
            <a:r>
              <a:rPr lang="es-ES" sz="4400" dirty="0"/>
              <a:t> 2 (%)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C6B6A5D-60C4-46EC-865E-4DC7AB11FCCB}"/>
              </a:ext>
            </a:extLst>
          </p:cNvPr>
          <p:cNvCxnSpPr>
            <a:cxnSpLocks/>
          </p:cNvCxnSpPr>
          <p:nvPr/>
        </p:nvCxnSpPr>
        <p:spPr>
          <a:xfrm>
            <a:off x="7864322" y="4280991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A9D2205-2A5C-4FD7-B789-173EFBBBD380}"/>
              </a:ext>
            </a:extLst>
          </p:cNvPr>
          <p:cNvCxnSpPr>
            <a:cxnSpLocks/>
          </p:cNvCxnSpPr>
          <p:nvPr/>
        </p:nvCxnSpPr>
        <p:spPr>
          <a:xfrm>
            <a:off x="4330521" y="4280991"/>
            <a:ext cx="3533801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909715A-6DA2-4929-AF44-38836D014F05}"/>
              </a:ext>
            </a:extLst>
          </p:cNvPr>
          <p:cNvCxnSpPr/>
          <p:nvPr/>
        </p:nvCxnSpPr>
        <p:spPr>
          <a:xfrm>
            <a:off x="7864322" y="412777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0D7601F-EC3D-4120-B654-8234118DB65A}"/>
              </a:ext>
            </a:extLst>
          </p:cNvPr>
          <p:cNvSpPr txBox="1"/>
          <p:nvPr/>
        </p:nvSpPr>
        <p:spPr>
          <a:xfrm>
            <a:off x="7221799" y="4426852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50</a:t>
            </a:r>
          </a:p>
        </p:txBody>
      </p:sp>
      <p:pic>
        <p:nvPicPr>
          <p:cNvPr id="26" name="Gráfico 25" descr="Señal de pulgar hacia arriba ">
            <a:extLst>
              <a:ext uri="{FF2B5EF4-FFF2-40B4-BE49-F238E27FC236}">
                <a16:creationId xmlns:a16="http://schemas.microsoft.com/office/drawing/2014/main" id="{B9F5A900-ED7B-4D12-B3F2-8052C2B17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7723" y="3407136"/>
            <a:ext cx="698835" cy="698835"/>
          </a:xfrm>
          <a:prstGeom prst="rect">
            <a:avLst/>
          </a:prstGeom>
        </p:spPr>
      </p:pic>
      <p:pic>
        <p:nvPicPr>
          <p:cNvPr id="27" name="Gráfico 26" descr="Señal de pulgar hacia arriba ">
            <a:extLst>
              <a:ext uri="{FF2B5EF4-FFF2-40B4-BE49-F238E27FC236}">
                <a16:creationId xmlns:a16="http://schemas.microsoft.com/office/drawing/2014/main" id="{DEB8241C-1D0D-4DB2-ADF7-07F9A1964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402505" y="3413178"/>
            <a:ext cx="698845" cy="698845"/>
          </a:xfrm>
          <a:prstGeom prst="rect">
            <a:avLst/>
          </a:prstGeom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30628AB-8DC7-4E60-B99F-44670B3BBF14}"/>
              </a:ext>
            </a:extLst>
          </p:cNvPr>
          <p:cNvCxnSpPr>
            <a:cxnSpLocks/>
          </p:cNvCxnSpPr>
          <p:nvPr/>
        </p:nvCxnSpPr>
        <p:spPr>
          <a:xfrm>
            <a:off x="9639534" y="4291465"/>
            <a:ext cx="1775215" cy="19426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A4419913-AD14-4265-832A-EA29D92676E5}"/>
              </a:ext>
            </a:extLst>
          </p:cNvPr>
          <p:cNvCxnSpPr/>
          <p:nvPr/>
        </p:nvCxnSpPr>
        <p:spPr>
          <a:xfrm>
            <a:off x="9639534" y="4146007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568B3A-00EA-4C24-90FB-AD54DBA3CEE5}"/>
              </a:ext>
            </a:extLst>
          </p:cNvPr>
          <p:cNvSpPr txBox="1"/>
          <p:nvPr/>
        </p:nvSpPr>
        <p:spPr>
          <a:xfrm>
            <a:off x="9000891" y="4426449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75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A5AB508-2BE1-4339-9AC6-2E8C560B464E}"/>
              </a:ext>
            </a:extLst>
          </p:cNvPr>
          <p:cNvSpPr txBox="1"/>
          <p:nvPr/>
        </p:nvSpPr>
        <p:spPr>
          <a:xfrm>
            <a:off x="5739134" y="3321064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3CCB3F1-60BB-462A-B822-10836472423D}"/>
              </a:ext>
            </a:extLst>
          </p:cNvPr>
          <p:cNvSpPr txBox="1"/>
          <p:nvPr/>
        </p:nvSpPr>
        <p:spPr>
          <a:xfrm>
            <a:off x="345688" y="3828896"/>
            <a:ext cx="3656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Facebook </a:t>
            </a:r>
            <a:r>
              <a:rPr lang="es-ES" sz="6000" dirty="0" err="1"/>
              <a:t>integration</a:t>
            </a:r>
            <a:endParaRPr lang="es-ES" sz="6000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68418519-DA43-47B2-B8D8-E676CFDB51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06" y="1898301"/>
            <a:ext cx="1773149" cy="1773149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C4E158D6-FC90-4A5E-BD89-C3BF2DAFAC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3223" y="2784875"/>
            <a:ext cx="1161147" cy="11611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292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39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9110DBAC-B946-48A1-B314-F0D1CC1805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950" y="1388552"/>
            <a:ext cx="916729" cy="910618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3773" y="1453954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ratio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5B73365-46C6-45B2-9370-A399FAAD4C51}"/>
              </a:ext>
            </a:extLst>
          </p:cNvPr>
          <p:cNvSpPr txBox="1"/>
          <p:nvPr/>
        </p:nvSpPr>
        <p:spPr>
          <a:xfrm>
            <a:off x="5121511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0.5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7331826" y="3444176"/>
            <a:ext cx="205423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D2AA771-6379-44B7-B21E-3BD0B76322E8}"/>
              </a:ext>
            </a:extLst>
          </p:cNvPr>
          <p:cNvCxnSpPr>
            <a:cxnSpLocks/>
          </p:cNvCxnSpPr>
          <p:nvPr/>
        </p:nvCxnSpPr>
        <p:spPr>
          <a:xfrm>
            <a:off x="9386057" y="3444176"/>
            <a:ext cx="1592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9156245-0EEA-4A6C-B36C-12F76C8DFB4A}"/>
              </a:ext>
            </a:extLst>
          </p:cNvPr>
          <p:cNvCxnSpPr>
            <a:cxnSpLocks/>
          </p:cNvCxnSpPr>
          <p:nvPr/>
        </p:nvCxnSpPr>
        <p:spPr>
          <a:xfrm>
            <a:off x="5756166" y="3444176"/>
            <a:ext cx="159228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DFD2676-4C6E-4044-B461-7B920436D1EE}"/>
              </a:ext>
            </a:extLst>
          </p:cNvPr>
          <p:cNvCxnSpPr>
            <a:cxnSpLocks/>
          </p:cNvCxnSpPr>
          <p:nvPr/>
        </p:nvCxnSpPr>
        <p:spPr>
          <a:xfrm>
            <a:off x="10978342" y="3444176"/>
            <a:ext cx="931026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931026" cy="0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A729331-3532-43DE-AD46-F1908B0FD887}"/>
              </a:ext>
            </a:extLst>
          </p:cNvPr>
          <p:cNvCxnSpPr/>
          <p:nvPr/>
        </p:nvCxnSpPr>
        <p:spPr>
          <a:xfrm>
            <a:off x="1100662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B64A5659-83E2-4F2B-9A89-09050EF6F8E8}"/>
              </a:ext>
            </a:extLst>
          </p:cNvPr>
          <p:cNvCxnSpPr/>
          <p:nvPr/>
        </p:nvCxnSpPr>
        <p:spPr>
          <a:xfrm>
            <a:off x="5756166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734845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E5179C6B-6A03-46FC-8DD8-583A4924A500}"/>
              </a:ext>
            </a:extLst>
          </p:cNvPr>
          <p:cNvCxnSpPr/>
          <p:nvPr/>
        </p:nvCxnSpPr>
        <p:spPr>
          <a:xfrm>
            <a:off x="9390044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ECB132D-2400-4EA9-8F0C-E9A29C9146E5}"/>
              </a:ext>
            </a:extLst>
          </p:cNvPr>
          <p:cNvSpPr txBox="1"/>
          <p:nvPr/>
        </p:nvSpPr>
        <p:spPr>
          <a:xfrm>
            <a:off x="6709808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0.8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8747414" y="3584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1.2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51EAD0FD-A296-4ADF-B2E1-FCD63BE61F38}"/>
              </a:ext>
            </a:extLst>
          </p:cNvPr>
          <p:cNvSpPr txBox="1"/>
          <p:nvPr/>
        </p:nvSpPr>
        <p:spPr>
          <a:xfrm>
            <a:off x="1036797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1.5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32781" y="2587366"/>
            <a:ext cx="698835" cy="698835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0252B12-9BAB-4356-98AF-8C41202DCAAD}"/>
              </a:ext>
            </a:extLst>
          </p:cNvPr>
          <p:cNvSpPr txBox="1"/>
          <p:nvPr/>
        </p:nvSpPr>
        <p:spPr>
          <a:xfrm>
            <a:off x="792061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2"/>
                </a:solidFill>
              </a:rPr>
              <a:t>~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54B665B-A093-4299-AAE0-B40BE00CFF05}"/>
              </a:ext>
            </a:extLst>
          </p:cNvPr>
          <p:cNvSpPr txBox="1"/>
          <p:nvPr/>
        </p:nvSpPr>
        <p:spPr>
          <a:xfrm>
            <a:off x="11207548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4"/>
                </a:solidFill>
              </a:rPr>
              <a:t>?</a:t>
            </a:r>
          </a:p>
        </p:txBody>
      </p:sp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6221181" y="2588150"/>
            <a:ext cx="698845" cy="698845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1EBA666-64C8-46F7-B7F4-7D39B4EB2964}"/>
              </a:ext>
            </a:extLst>
          </p:cNvPr>
          <p:cNvSpPr txBox="1"/>
          <p:nvPr/>
        </p:nvSpPr>
        <p:spPr>
          <a:xfrm>
            <a:off x="5083799" y="2207350"/>
            <a:ext cx="14601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800" dirty="0">
                <a:solidFill>
                  <a:schemeClr val="accent5"/>
                </a:solidFill>
              </a:rPr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lowest</a:t>
            </a:r>
            <a:r>
              <a:rPr lang="es-ES" sz="4800" dirty="0"/>
              <a:t> performance: </a:t>
            </a:r>
            <a:r>
              <a:rPr lang="es-ES" sz="4800" dirty="0">
                <a:solidFill>
                  <a:schemeClr val="accent2"/>
                </a:solidFill>
              </a:rPr>
              <a:t>0.83</a:t>
            </a:r>
          </a:p>
        </p:txBody>
      </p:sp>
    </p:spTree>
    <p:extLst>
      <p:ext uri="{BB962C8B-B14F-4D97-AF65-F5344CB8AC3E}">
        <p14:creationId xmlns:p14="http://schemas.microsoft.com/office/powerpoint/2010/main" val="4260290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9600" dirty="0"/>
              <a:t>IDEA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is</a:t>
            </a:r>
            <a:r>
              <a:rPr lang="es-ES" sz="4800" dirty="0"/>
              <a:t>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3001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502637" y="144987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Delay</a:t>
            </a:r>
            <a:r>
              <a:rPr lang="es-ES" sz="4400" dirty="0"/>
              <a:t> (</a:t>
            </a:r>
            <a:r>
              <a:rPr lang="es-ES" sz="4400" dirty="0" err="1"/>
              <a:t>days</a:t>
            </a:r>
            <a:r>
              <a:rPr lang="es-ES" sz="4400" dirty="0"/>
              <a:t>)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2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4618" y="463106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greatest</a:t>
            </a:r>
            <a:r>
              <a:rPr lang="es-ES" sz="4800" dirty="0"/>
              <a:t> </a:t>
            </a:r>
            <a:r>
              <a:rPr lang="es-ES" sz="4800" dirty="0" err="1"/>
              <a:t>delay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1</a:t>
            </a:r>
          </a:p>
        </p:txBody>
      </p:sp>
      <p:pic>
        <p:nvPicPr>
          <p:cNvPr id="39" name="Gráfico 38" descr="Calendario mensual">
            <a:extLst>
              <a:ext uri="{FF2B5EF4-FFF2-40B4-BE49-F238E27FC236}">
                <a16:creationId xmlns:a16="http://schemas.microsoft.com/office/drawing/2014/main" id="{D9322F9C-8124-4384-B1B6-4C7C79F98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0815" y="1348262"/>
            <a:ext cx="980825" cy="980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668DC16-A8B9-441F-9E31-C2633A2AFE75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F47C671-392D-49E5-B326-6A8C700DB95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662209-666D-48A4-A3B4-EC116A4A8FEF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CD47E-A41B-4852-A4AF-3A86DC913B66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06044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hours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hours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9" name="Gráfico 18" descr="Cronómetro">
            <a:extLst>
              <a:ext uri="{FF2B5EF4-FFF2-40B4-BE49-F238E27FC236}">
                <a16:creationId xmlns:a16="http://schemas.microsoft.com/office/drawing/2014/main" id="{1C28B5FE-9ADC-45C2-9E86-5DA2819EB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2752" y="134622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BF0F831-48D2-472C-9E61-DB277A03A4CF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146B259F-A907-4247-8D6B-687C490868EB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978CD2D-6027-4C38-837E-429AE6157A7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3DD5CA4-83C2-4F15-9900-9B2F5CBB594D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06A092EF-C1F6-40C5-892C-E2F8CA423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B0B779E6-3923-43D4-B3D0-6CED3A19E9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7944EFD2-BDF3-4257-BA97-F6099635401B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E35A586A-BDCD-4E04-A590-B8F222FF5BA7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8DF4099-CE25-4E34-A448-493BCE81380C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28985E6A-C1CB-410B-878E-CED917DE9E4A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  <p:pic>
        <p:nvPicPr>
          <p:cNvPr id="39" name="Gráfico 38" descr="Advertencia">
            <a:extLst>
              <a:ext uri="{FF2B5EF4-FFF2-40B4-BE49-F238E27FC236}">
                <a16:creationId xmlns:a16="http://schemas.microsoft.com/office/drawing/2014/main" id="{C03DAF93-6450-4D04-ADE7-E489A9F5E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694622" y="4815137"/>
            <a:ext cx="429492" cy="42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74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42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403EC2D-9E4F-4A6B-B176-00BE7FCC3334}"/>
              </a:ext>
            </a:extLst>
          </p:cNvPr>
          <p:cNvGrpSpPr/>
          <p:nvPr/>
        </p:nvGrpSpPr>
        <p:grpSpPr>
          <a:xfrm>
            <a:off x="595966" y="2145924"/>
            <a:ext cx="3411934" cy="2206061"/>
            <a:chOff x="677419" y="1774695"/>
            <a:chExt cx="2855761" cy="1846455"/>
          </a:xfrm>
        </p:grpSpPr>
        <p:pic>
          <p:nvPicPr>
            <p:cNvPr id="23" name="Gráfico 22" descr="Tabla">
              <a:extLst>
                <a:ext uri="{FF2B5EF4-FFF2-40B4-BE49-F238E27FC236}">
                  <a16:creationId xmlns:a16="http://schemas.microsoft.com/office/drawing/2014/main" id="{0BB98777-12F7-47DE-AAEB-F9FCE7B12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6725" y="1774695"/>
              <a:ext cx="1846455" cy="184645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Marco 23">
              <a:extLst>
                <a:ext uri="{FF2B5EF4-FFF2-40B4-BE49-F238E27FC236}">
                  <a16:creationId xmlns:a16="http://schemas.microsoft.com/office/drawing/2014/main" id="{53695BDA-1306-4AA6-892D-682E6B6E4DF3}"/>
                </a:ext>
              </a:extLst>
            </p:cNvPr>
            <p:cNvSpPr/>
            <p:nvPr/>
          </p:nvSpPr>
          <p:spPr>
            <a:xfrm>
              <a:off x="677419" y="1868480"/>
              <a:ext cx="1009306" cy="717143"/>
            </a:xfrm>
            <a:prstGeom prst="frame">
              <a:avLst/>
            </a:prstGeom>
            <a:solidFill>
              <a:schemeClr val="tx1"/>
            </a:solidFill>
            <a:ln>
              <a:solidFill>
                <a:schemeClr val="bg2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cxnSp>
          <p:nvCxnSpPr>
            <p:cNvPr id="25" name="Conector: angular 24">
              <a:extLst>
                <a:ext uri="{FF2B5EF4-FFF2-40B4-BE49-F238E27FC236}">
                  <a16:creationId xmlns:a16="http://schemas.microsoft.com/office/drawing/2014/main" id="{F07F4CD6-2B3B-40F4-9EBD-2CBB6A46235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378250" y="2577870"/>
              <a:ext cx="112300" cy="504653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AC7F6AB-87B5-48CF-9081-FD9FF7636778}"/>
              </a:ext>
            </a:extLst>
          </p:cNvPr>
          <p:cNvSpPr txBox="1"/>
          <p:nvPr/>
        </p:nvSpPr>
        <p:spPr>
          <a:xfrm>
            <a:off x="0" y="4014220"/>
            <a:ext cx="43858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Divide </a:t>
            </a:r>
            <a:r>
              <a:rPr lang="es-ES" sz="6000" dirty="0" err="1"/>
              <a:t>tasks</a:t>
            </a:r>
            <a:endParaRPr lang="es-ES" sz="60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Invested</a:t>
            </a:r>
            <a:r>
              <a:rPr lang="es-ES" sz="4400" dirty="0"/>
              <a:t> </a:t>
            </a:r>
            <a:r>
              <a:rPr lang="es-ES" sz="4400" dirty="0" err="1"/>
              <a:t>days</a:t>
            </a:r>
            <a:endParaRPr lang="es-ES" sz="4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W1 </a:t>
            </a:r>
            <a:r>
              <a:rPr lang="es-ES" sz="4800" dirty="0" err="1"/>
              <a:t>task</a:t>
            </a:r>
            <a:r>
              <a:rPr lang="es-ES" sz="4800" dirty="0"/>
              <a:t> </a:t>
            </a:r>
            <a:r>
              <a:rPr lang="es-ES" sz="4800" dirty="0" err="1"/>
              <a:t>with</a:t>
            </a:r>
            <a:r>
              <a:rPr lang="es-ES" sz="4800" dirty="0"/>
              <a:t> </a:t>
            </a:r>
            <a:r>
              <a:rPr lang="es-ES" sz="4800" dirty="0" err="1"/>
              <a:t>most</a:t>
            </a:r>
            <a:r>
              <a:rPr lang="es-ES" sz="4800" dirty="0"/>
              <a:t> </a:t>
            </a:r>
            <a:r>
              <a:rPr lang="es-ES" sz="4800" dirty="0" err="1"/>
              <a:t>days</a:t>
            </a:r>
            <a:r>
              <a:rPr lang="es-ES" sz="4800" dirty="0"/>
              <a:t>: </a:t>
            </a:r>
            <a:r>
              <a:rPr lang="es-ES" sz="4800" dirty="0">
                <a:solidFill>
                  <a:schemeClr val="accent2"/>
                </a:solidFill>
              </a:rPr>
              <a:t>4</a:t>
            </a:r>
          </a:p>
        </p:txBody>
      </p:sp>
      <p:pic>
        <p:nvPicPr>
          <p:cNvPr id="21" name="Gráfico 20" descr="Calendario diario">
            <a:extLst>
              <a:ext uri="{FF2B5EF4-FFF2-40B4-BE49-F238E27FC236}">
                <a16:creationId xmlns:a16="http://schemas.microsoft.com/office/drawing/2014/main" id="{86A260B1-2594-4191-B0EF-DC3F4A7A6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9337" y="1347242"/>
            <a:ext cx="980824" cy="980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D7E40BE-2D42-462F-A44E-16C4643C3F91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1775212" cy="1047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46994BF2-2180-4318-BB0C-DD86A5F3762D}"/>
              </a:ext>
            </a:extLst>
          </p:cNvPr>
          <p:cNvCxnSpPr>
            <a:cxnSpLocks/>
          </p:cNvCxnSpPr>
          <p:nvPr/>
        </p:nvCxnSpPr>
        <p:spPr>
          <a:xfrm>
            <a:off x="4825140" y="3444176"/>
            <a:ext cx="35338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73E268-F77A-488C-80C5-6C28BB96F06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D69638B-56C3-47E4-AE6D-7F0150CD6575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6</a:t>
            </a:r>
          </a:p>
        </p:txBody>
      </p:sp>
      <p:pic>
        <p:nvPicPr>
          <p:cNvPr id="29" name="Gráfico 28" descr="Señal de pulgar hacia arriba ">
            <a:extLst>
              <a:ext uri="{FF2B5EF4-FFF2-40B4-BE49-F238E27FC236}">
                <a16:creationId xmlns:a16="http://schemas.microsoft.com/office/drawing/2014/main" id="{36568C96-96D5-48E3-86F4-C5B53ECF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45" y="2582096"/>
            <a:ext cx="698835" cy="698835"/>
          </a:xfrm>
          <a:prstGeom prst="rect">
            <a:avLst/>
          </a:prstGeom>
        </p:spPr>
      </p:pic>
      <p:pic>
        <p:nvPicPr>
          <p:cNvPr id="30" name="Gráfico 29" descr="Señal de pulgar hacia arriba ">
            <a:extLst>
              <a:ext uri="{FF2B5EF4-FFF2-40B4-BE49-F238E27FC236}">
                <a16:creationId xmlns:a16="http://schemas.microsoft.com/office/drawing/2014/main" id="{C7A6ACC6-2066-4089-84DA-8139E68F6B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8897124" y="2576363"/>
            <a:ext cx="698845" cy="698845"/>
          </a:xfrm>
          <a:prstGeom prst="rect">
            <a:avLst/>
          </a:prstGeom>
        </p:spPr>
      </p:pic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963DC1D-FB95-4926-ABDA-C5AD3D7A39C8}"/>
              </a:ext>
            </a:extLst>
          </p:cNvPr>
          <p:cNvCxnSpPr>
            <a:cxnSpLocks/>
          </p:cNvCxnSpPr>
          <p:nvPr/>
        </p:nvCxnSpPr>
        <p:spPr>
          <a:xfrm>
            <a:off x="10134153" y="3454650"/>
            <a:ext cx="1775215" cy="19426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32BB3ECF-1834-4CB9-AF84-FD57F9F7C6B9}"/>
              </a:ext>
            </a:extLst>
          </p:cNvPr>
          <p:cNvCxnSpPr/>
          <p:nvPr/>
        </p:nvCxnSpPr>
        <p:spPr>
          <a:xfrm>
            <a:off x="10134153" y="330919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09C17D6-475E-459B-8B9B-632F2ED9CEC8}"/>
              </a:ext>
            </a:extLst>
          </p:cNvPr>
          <p:cNvSpPr txBox="1"/>
          <p:nvPr/>
        </p:nvSpPr>
        <p:spPr>
          <a:xfrm>
            <a:off x="9495510" y="3589634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7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CBA7D13-C0A8-4E37-8A7A-962F595A30D9}"/>
              </a:ext>
            </a:extLst>
          </p:cNvPr>
          <p:cNvSpPr txBox="1"/>
          <p:nvPr/>
        </p:nvSpPr>
        <p:spPr>
          <a:xfrm>
            <a:off x="10664896" y="240185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0506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adroTexto 21">
            <a:extLst>
              <a:ext uri="{FF2B5EF4-FFF2-40B4-BE49-F238E27FC236}">
                <a16:creationId xmlns:a16="http://schemas.microsoft.com/office/drawing/2014/main" id="{47DD4A86-1524-4E98-AC4E-2701299FC7DF}"/>
              </a:ext>
            </a:extLst>
          </p:cNvPr>
          <p:cNvSpPr txBox="1"/>
          <p:nvPr/>
        </p:nvSpPr>
        <p:spPr>
          <a:xfrm>
            <a:off x="571383" y="3877344"/>
            <a:ext cx="33970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Better</a:t>
            </a:r>
            <a:endParaRPr lang="es-ES" sz="6000" dirty="0"/>
          </a:p>
          <a:p>
            <a:pPr algn="ctr"/>
            <a:r>
              <a:rPr lang="es-ES" sz="6000" dirty="0" err="1"/>
              <a:t>tool</a:t>
            </a:r>
            <a:r>
              <a:rPr lang="es-ES" sz="6000" dirty="0"/>
              <a:t> </a:t>
            </a:r>
            <a:r>
              <a:rPr lang="es-ES" sz="6000" dirty="0" err="1"/>
              <a:t>usage</a:t>
            </a:r>
            <a:endParaRPr lang="es-ES" sz="60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229985" y="7404"/>
            <a:ext cx="117320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Measures</a:t>
            </a:r>
            <a:endParaRPr lang="es-ES" sz="8800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0D338D5-551B-4347-8EAB-BADE465C4A5D}"/>
              </a:ext>
            </a:extLst>
          </p:cNvPr>
          <p:cNvSpPr txBox="1"/>
          <p:nvPr/>
        </p:nvSpPr>
        <p:spPr>
          <a:xfrm>
            <a:off x="5211771" y="1451913"/>
            <a:ext cx="4555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Wiki </a:t>
            </a:r>
            <a:r>
              <a:rPr lang="es-ES" sz="4400" dirty="0" err="1"/>
              <a:t>entries</a:t>
            </a:r>
            <a:endParaRPr lang="es-ES" sz="4400" dirty="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7319CBC-80B4-4E62-A99D-0DFF2D80CF4C}"/>
              </a:ext>
            </a:extLst>
          </p:cNvPr>
          <p:cNvCxnSpPr>
            <a:cxnSpLocks/>
          </p:cNvCxnSpPr>
          <p:nvPr/>
        </p:nvCxnSpPr>
        <p:spPr>
          <a:xfrm>
            <a:off x="8358941" y="3444176"/>
            <a:ext cx="3550427" cy="2990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FEEC0D25-D1E5-46D1-BC24-C5BDD1409245}"/>
              </a:ext>
            </a:extLst>
          </p:cNvPr>
          <p:cNvCxnSpPr>
            <a:cxnSpLocks/>
          </p:cNvCxnSpPr>
          <p:nvPr/>
        </p:nvCxnSpPr>
        <p:spPr>
          <a:xfrm flipV="1">
            <a:off x="4825140" y="3443362"/>
            <a:ext cx="1848941" cy="815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78BE24C3-D6FD-44F6-B104-1250DE708F0E}"/>
              </a:ext>
            </a:extLst>
          </p:cNvPr>
          <p:cNvSpPr txBox="1"/>
          <p:nvPr/>
        </p:nvSpPr>
        <p:spPr>
          <a:xfrm>
            <a:off x="7716418" y="3590037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4</a:t>
            </a:r>
          </a:p>
        </p:txBody>
      </p:sp>
      <p:pic>
        <p:nvPicPr>
          <p:cNvPr id="31" name="Gráfico 30" descr="Señal de pulgar hacia arriba ">
            <a:extLst>
              <a:ext uri="{FF2B5EF4-FFF2-40B4-BE49-F238E27FC236}">
                <a16:creationId xmlns:a16="http://schemas.microsoft.com/office/drawing/2014/main" id="{CD493ACA-1820-4BB6-A1DC-DA9E71BC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741" y="2578850"/>
            <a:ext cx="698835" cy="698835"/>
          </a:xfrm>
          <a:prstGeom prst="rect">
            <a:avLst/>
          </a:prstGeom>
        </p:spPr>
      </p:pic>
      <p:pic>
        <p:nvPicPr>
          <p:cNvPr id="37" name="Gráfico 36" descr="Señal de pulgar hacia arriba ">
            <a:extLst>
              <a:ext uri="{FF2B5EF4-FFF2-40B4-BE49-F238E27FC236}">
                <a16:creationId xmlns:a16="http://schemas.microsoft.com/office/drawing/2014/main" id="{968DCFCC-76DA-4330-BA23-86B9E5C35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7165147" y="2584521"/>
            <a:ext cx="698845" cy="69884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561706E-C714-4D57-8240-0DDB19D5F8CD}"/>
              </a:ext>
            </a:extLst>
          </p:cNvPr>
          <p:cNvSpPr txBox="1"/>
          <p:nvPr/>
        </p:nvSpPr>
        <p:spPr>
          <a:xfrm>
            <a:off x="4560737" y="4633301"/>
            <a:ext cx="758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Wiki </a:t>
            </a:r>
            <a:r>
              <a:rPr lang="es-ES" sz="4800" dirty="0" err="1"/>
              <a:t>entries</a:t>
            </a:r>
            <a:r>
              <a:rPr lang="es-ES" sz="4800" dirty="0"/>
              <a:t> after W1: </a:t>
            </a:r>
            <a:r>
              <a:rPr lang="es-ES" sz="4800" dirty="0">
                <a:solidFill>
                  <a:schemeClr val="accent2"/>
                </a:solidFill>
              </a:rPr>
              <a:t>6</a:t>
            </a:r>
          </a:p>
        </p:txBody>
      </p:sp>
      <p:pic>
        <p:nvPicPr>
          <p:cNvPr id="18" name="Gráfico 17" descr="Engranajes">
            <a:extLst>
              <a:ext uri="{FF2B5EF4-FFF2-40B4-BE49-F238E27FC236}">
                <a16:creationId xmlns:a16="http://schemas.microsoft.com/office/drawing/2014/main" id="{17B179E2-8F79-4AF9-9B8B-08AF75C78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9730" y="1311191"/>
            <a:ext cx="1820326" cy="182032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7A715B5-03B1-4333-9265-C90C07112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82" y="2928860"/>
            <a:ext cx="3129022" cy="12828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Información">
            <a:extLst>
              <a:ext uri="{FF2B5EF4-FFF2-40B4-BE49-F238E27FC236}">
                <a16:creationId xmlns:a16="http://schemas.microsoft.com/office/drawing/2014/main" id="{E8DE8781-FB7A-4247-A24F-CFA11A0F50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2906" y="138045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893C5883-DBE7-46B4-A342-F2DA20594D9B}"/>
              </a:ext>
            </a:extLst>
          </p:cNvPr>
          <p:cNvCxnSpPr>
            <a:cxnSpLocks/>
          </p:cNvCxnSpPr>
          <p:nvPr/>
        </p:nvCxnSpPr>
        <p:spPr>
          <a:xfrm>
            <a:off x="6674081" y="3439885"/>
            <a:ext cx="1680979" cy="406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A30E19F5-43DA-43E5-94CA-0B583D94CC03}"/>
              </a:ext>
            </a:extLst>
          </p:cNvPr>
          <p:cNvCxnSpPr/>
          <p:nvPr/>
        </p:nvCxnSpPr>
        <p:spPr>
          <a:xfrm>
            <a:off x="835894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5F705111-3508-422F-B5F1-DB450E40FE1C}"/>
              </a:ext>
            </a:extLst>
          </p:cNvPr>
          <p:cNvCxnSpPr/>
          <p:nvPr/>
        </p:nvCxnSpPr>
        <p:spPr>
          <a:xfrm>
            <a:off x="6674081" y="3290962"/>
            <a:ext cx="0" cy="310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6E59983-47C1-4638-B641-9566640A232C}"/>
              </a:ext>
            </a:extLst>
          </p:cNvPr>
          <p:cNvSpPr txBox="1"/>
          <p:nvPr/>
        </p:nvSpPr>
        <p:spPr>
          <a:xfrm>
            <a:off x="6035438" y="3590036"/>
            <a:ext cx="1277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3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BFC9C05-2EB4-4958-AD06-5A887E547952}"/>
              </a:ext>
            </a:extLst>
          </p:cNvPr>
          <p:cNvSpPr txBox="1"/>
          <p:nvPr/>
        </p:nvSpPr>
        <p:spPr>
          <a:xfrm>
            <a:off x="5411803" y="2444879"/>
            <a:ext cx="713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>
                <a:solidFill>
                  <a:schemeClr val="accent5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6596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DEMO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does</a:t>
            </a:r>
            <a:r>
              <a:rPr lang="es-ES" sz="4800" dirty="0"/>
              <a:t>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r>
              <a:rPr lang="es-ES" sz="4800" dirty="0"/>
              <a:t> look </a:t>
            </a:r>
            <a:r>
              <a:rPr lang="es-ES" sz="4800" dirty="0" err="1"/>
              <a:t>like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295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, </a:t>
            </a:r>
            <a:r>
              <a:rPr lang="es-ES" sz="4000" dirty="0" err="1"/>
              <a:t>search</a:t>
            </a:r>
            <a:r>
              <a:rPr lang="es-ES" sz="4000" dirty="0"/>
              <a:t> and display capsules</a:t>
            </a:r>
          </a:p>
        </p:txBody>
      </p:sp>
      <p:pic>
        <p:nvPicPr>
          <p:cNvPr id="3" name="list, search and display">
            <a:hlinkClick r:id="" action="ppaction://media"/>
            <a:extLst>
              <a:ext uri="{FF2B5EF4-FFF2-40B4-BE49-F238E27FC236}">
                <a16:creationId xmlns:a16="http://schemas.microsoft.com/office/drawing/2014/main" id="{82405CB7-834A-4F55-8CF9-3F9B171CF9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46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No </a:t>
            </a:r>
            <a:r>
              <a:rPr lang="es-ES" sz="4000" dirty="0" err="1"/>
              <a:t>logged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Sign</a:t>
            </a:r>
            <a:r>
              <a:rPr lang="es-ES" sz="4000" dirty="0"/>
              <a:t> up</a:t>
            </a:r>
          </a:p>
        </p:txBody>
      </p:sp>
      <p:pic>
        <p:nvPicPr>
          <p:cNvPr id="5" name="registro">
            <a:hlinkClick r:id="" action="ppaction://media"/>
            <a:extLst>
              <a:ext uri="{FF2B5EF4-FFF2-40B4-BE49-F238E27FC236}">
                <a16:creationId xmlns:a16="http://schemas.microsoft.com/office/drawing/2014/main" id="{8097E31B-5B43-4A36-A9B2-2601D728F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47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My</a:t>
            </a:r>
            <a:r>
              <a:rPr lang="es-ES" sz="4000" dirty="0"/>
              <a:t> </a:t>
            </a:r>
            <a:r>
              <a:rPr lang="es-ES" sz="4000" dirty="0" err="1"/>
              <a:t>account</a:t>
            </a:r>
            <a:endParaRPr lang="es-ES" sz="4000" dirty="0"/>
          </a:p>
        </p:txBody>
      </p:sp>
      <p:pic>
        <p:nvPicPr>
          <p:cNvPr id="5" name="twitter and email customization">
            <a:hlinkClick r:id="" action="ppaction://media"/>
            <a:extLst>
              <a:ext uri="{FF2B5EF4-FFF2-40B4-BE49-F238E27FC236}">
                <a16:creationId xmlns:a16="http://schemas.microsoft.com/office/drawing/2014/main" id="{1B6509B9-4553-4DB0-9AF1-F1852C0709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1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48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Modular capsules</a:t>
            </a:r>
          </a:p>
        </p:txBody>
      </p:sp>
      <p:pic>
        <p:nvPicPr>
          <p:cNvPr id="3" name="create capsule">
            <a:hlinkClick r:id="" action="ppaction://media"/>
            <a:extLst>
              <a:ext uri="{FF2B5EF4-FFF2-40B4-BE49-F238E27FC236}">
                <a16:creationId xmlns:a16="http://schemas.microsoft.com/office/drawing/2014/main" id="{9047B8CC-A63B-4D2B-B6A1-1CAA07F8B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49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Edit</a:t>
            </a:r>
            <a:r>
              <a:rPr lang="es-ES" sz="4000" dirty="0"/>
              <a:t> capsules</a:t>
            </a:r>
          </a:p>
        </p:txBody>
      </p:sp>
      <p:pic>
        <p:nvPicPr>
          <p:cNvPr id="3" name="edit capsule">
            <a:hlinkClick r:id="" action="ppaction://media"/>
            <a:extLst>
              <a:ext uri="{FF2B5EF4-FFF2-40B4-BE49-F238E27FC236}">
                <a16:creationId xmlns:a16="http://schemas.microsoft.com/office/drawing/2014/main" id="{5CDB2D3E-FA03-4452-A8A0-C2943F4A7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1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Portátil">
            <a:extLst>
              <a:ext uri="{FF2B5EF4-FFF2-40B4-BE49-F238E27FC236}">
                <a16:creationId xmlns:a16="http://schemas.microsoft.com/office/drawing/2014/main" id="{B85AFBDD-EF7E-4AD0-8461-FE3D29C81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233" y="0"/>
            <a:ext cx="3175738" cy="31757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Internet">
            <a:extLst>
              <a:ext uri="{FF2B5EF4-FFF2-40B4-BE49-F238E27FC236}">
                <a16:creationId xmlns:a16="http://schemas.microsoft.com/office/drawing/2014/main" id="{BFFE2DAF-7BD2-46E2-A605-A8D205627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05923" y="3726500"/>
            <a:ext cx="3131500" cy="313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mensual">
            <a:extLst>
              <a:ext uri="{FF2B5EF4-FFF2-40B4-BE49-F238E27FC236}">
                <a16:creationId xmlns:a16="http://schemas.microsoft.com/office/drawing/2014/main" id="{173F3ABE-EC59-4387-B4EF-C7C5F71EC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66445" y="2808079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ronómetro">
            <a:extLst>
              <a:ext uri="{FF2B5EF4-FFF2-40B4-BE49-F238E27FC236}">
                <a16:creationId xmlns:a16="http://schemas.microsoft.com/office/drawing/2014/main" id="{C4127EAE-B598-43B6-BCEE-B096102D16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0608" y="2808078"/>
            <a:ext cx="1836841" cy="183684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0A95220E-503D-4037-865E-BB487DADACE2}"/>
              </a:ext>
            </a:extLst>
          </p:cNvPr>
          <p:cNvCxnSpPr>
            <a:stCxn id="8" idx="3"/>
            <a:endCxn id="12" idx="0"/>
          </p:cNvCxnSpPr>
          <p:nvPr/>
        </p:nvCxnSpPr>
        <p:spPr>
          <a:xfrm>
            <a:off x="3507971" y="1587869"/>
            <a:ext cx="1476895" cy="1220210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7DCCAEDE-0EB3-4D4A-8A75-9A9DF4ECE1C0}"/>
              </a:ext>
            </a:extLst>
          </p:cNvPr>
          <p:cNvCxnSpPr>
            <a:stCxn id="14" idx="2"/>
            <a:endCxn id="10" idx="1"/>
          </p:cNvCxnSpPr>
          <p:nvPr/>
        </p:nvCxnSpPr>
        <p:spPr>
          <a:xfrm rot="16200000" flipH="1">
            <a:off x="7643811" y="4230137"/>
            <a:ext cx="647331" cy="1476894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AF294C2C-65F0-47AA-B6FD-5FB1693DD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2902" y="96566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46C71014-ACE0-4526-933D-22FB4188D151}"/>
              </a:ext>
            </a:extLst>
          </p:cNvPr>
          <p:cNvSpPr txBox="1"/>
          <p:nvPr/>
        </p:nvSpPr>
        <p:spPr>
          <a:xfrm>
            <a:off x="8296101" y="433707"/>
            <a:ext cx="3025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Time capsule</a:t>
            </a:r>
          </a:p>
        </p:txBody>
      </p:sp>
      <p:sp>
        <p:nvSpPr>
          <p:cNvPr id="34" name="Marcador de número de diapositiva 33">
            <a:extLst>
              <a:ext uri="{FF2B5EF4-FFF2-40B4-BE49-F238E27FC236}">
                <a16:creationId xmlns:a16="http://schemas.microsoft.com/office/drawing/2014/main" id="{7FF43684-2D20-4EC2-8C48-C7E094866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8728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50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modules</a:t>
            </a:r>
          </a:p>
        </p:txBody>
      </p:sp>
      <p:pic>
        <p:nvPicPr>
          <p:cNvPr id="5" name="delete module">
            <a:hlinkClick r:id="" action="ppaction://media"/>
            <a:extLst>
              <a:ext uri="{FF2B5EF4-FFF2-40B4-BE49-F238E27FC236}">
                <a16:creationId xmlns:a16="http://schemas.microsoft.com/office/drawing/2014/main" id="{447BD277-2565-433D-967E-3E64D564F2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51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Refresh</a:t>
            </a:r>
            <a:r>
              <a:rPr lang="es-ES" sz="4000" dirty="0"/>
              <a:t> </a:t>
            </a:r>
            <a:r>
              <a:rPr lang="es-ES" sz="4000" dirty="0" err="1"/>
              <a:t>timer</a:t>
            </a:r>
            <a:endParaRPr lang="es-ES" sz="4000" dirty="0"/>
          </a:p>
        </p:txBody>
      </p:sp>
      <p:pic>
        <p:nvPicPr>
          <p:cNvPr id="3" name="refresh">
            <a:hlinkClick r:id="" action="ppaction://media"/>
            <a:extLst>
              <a:ext uri="{FF2B5EF4-FFF2-40B4-BE49-F238E27FC236}">
                <a16:creationId xmlns:a16="http://schemas.microsoft.com/office/drawing/2014/main" id="{FAD9A616-6829-4900-BF40-5A212A6F65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8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52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7D291175-A350-41DF-8972-46FD08F2D1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53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Logged</a:t>
            </a:r>
            <a:r>
              <a:rPr lang="es-ES" sz="4000" dirty="0"/>
              <a:t>-in </a:t>
            </a:r>
            <a:r>
              <a:rPr lang="es-ES" sz="4000" dirty="0" err="1"/>
              <a:t>user</a:t>
            </a:r>
            <a:r>
              <a:rPr lang="es-ES" sz="4000" dirty="0"/>
              <a:t> – </a:t>
            </a:r>
            <a:r>
              <a:rPr lang="es-ES" sz="4000" dirty="0" err="1"/>
              <a:t>Delete</a:t>
            </a:r>
            <a:r>
              <a:rPr lang="es-ES" sz="4000" dirty="0"/>
              <a:t> </a:t>
            </a:r>
            <a:r>
              <a:rPr lang="es-ES" sz="4000" dirty="0" err="1"/>
              <a:t>user</a:t>
            </a:r>
            <a:r>
              <a:rPr lang="es-ES" sz="4000" dirty="0"/>
              <a:t> data</a:t>
            </a:r>
          </a:p>
        </p:txBody>
      </p:sp>
      <p:pic>
        <p:nvPicPr>
          <p:cNvPr id="3" name="delete user">
            <a:hlinkClick r:id="" action="ppaction://media"/>
            <a:extLst>
              <a:ext uri="{FF2B5EF4-FFF2-40B4-BE49-F238E27FC236}">
                <a16:creationId xmlns:a16="http://schemas.microsoft.com/office/drawing/2014/main" id="{F2381AC7-BFED-4EF8-9C20-7D3DFDF1C0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54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List</a:t>
            </a:r>
            <a:r>
              <a:rPr lang="es-ES" sz="4000" dirty="0"/>
              <a:t> and </a:t>
            </a:r>
            <a:r>
              <a:rPr lang="es-ES" sz="4000" dirty="0" err="1"/>
              <a:t>ban</a:t>
            </a:r>
            <a:r>
              <a:rPr lang="es-ES" sz="4000" dirty="0"/>
              <a:t> </a:t>
            </a:r>
            <a:r>
              <a:rPr lang="es-ES" sz="4000" dirty="0" err="1"/>
              <a:t>users</a:t>
            </a:r>
            <a:endParaRPr lang="es-ES" sz="4000" dirty="0"/>
          </a:p>
        </p:txBody>
      </p:sp>
      <p:pic>
        <p:nvPicPr>
          <p:cNvPr id="3" name="list and ban users">
            <a:hlinkClick r:id="" action="ppaction://media"/>
            <a:extLst>
              <a:ext uri="{FF2B5EF4-FFF2-40B4-BE49-F238E27FC236}">
                <a16:creationId xmlns:a16="http://schemas.microsoft.com/office/drawing/2014/main" id="{04902A6D-747C-4DA6-B73C-8F80AE9B0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754377F-D585-49E1-8538-638D95080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3098" y="6228434"/>
            <a:ext cx="1163927" cy="510417"/>
          </a:xfrm>
        </p:spPr>
        <p:txBody>
          <a:bodyPr/>
          <a:lstStyle/>
          <a:p>
            <a:fld id="{24A22A5F-794D-4EE4-A4FF-59E5921885C6}" type="slidenum">
              <a:rPr lang="es-ES" smtClean="0"/>
              <a:t>55</a:t>
            </a:fld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CB5E595-5531-48F9-8570-061226C4E52B}"/>
              </a:ext>
            </a:extLst>
          </p:cNvPr>
          <p:cNvSpPr txBox="1"/>
          <p:nvPr/>
        </p:nvSpPr>
        <p:spPr>
          <a:xfrm>
            <a:off x="0" y="6077131"/>
            <a:ext cx="1033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/>
              <a:t>Admin</a:t>
            </a:r>
            <a:r>
              <a:rPr lang="es-ES" sz="4000" dirty="0"/>
              <a:t> – </a:t>
            </a:r>
            <a:r>
              <a:rPr lang="es-ES" sz="4000" dirty="0" err="1"/>
              <a:t>Dashboard</a:t>
            </a:r>
            <a:endParaRPr lang="es-ES" sz="4000" dirty="0"/>
          </a:p>
        </p:txBody>
      </p:sp>
      <p:pic>
        <p:nvPicPr>
          <p:cNvPr id="5" name="dashboard">
            <a:hlinkClick r:id="" action="ppaction://media"/>
            <a:extLst>
              <a:ext uri="{FF2B5EF4-FFF2-40B4-BE49-F238E27FC236}">
                <a16:creationId xmlns:a16="http://schemas.microsoft.com/office/drawing/2014/main" id="{FFC41F03-0B93-4775-A759-C9AB25FC4B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9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3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April 29th – May 3rd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1855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578406"/>
              </p:ext>
            </p:extLst>
          </p:nvPr>
        </p:nvGraphicFramePr>
        <p:xfrm>
          <a:off x="959829" y="154599"/>
          <a:ext cx="10272340" cy="579674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900346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283334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32272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19913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17733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10461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08281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5286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414200"/>
                  </a:ext>
                </a:extLst>
              </a:tr>
              <a:tr h="53901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Favicon</a:t>
                      </a:r>
                      <a:r>
                        <a:rPr lang="es-ES" sz="3200" dirty="0"/>
                        <a:t> and </a:t>
                      </a:r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39673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Name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inconsistencies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Password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restrictions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Facebook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populate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Deploy</a:t>
                      </a:r>
                      <a:r>
                        <a:rPr lang="es-ES" sz="3200" dirty="0"/>
                        <a:t>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Test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843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103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86BD647-0EF2-45B4-AD52-7A2739A6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45120B3-275B-4CF6-8C05-AD3229C74C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300938"/>
              </p:ext>
            </p:extLst>
          </p:nvPr>
        </p:nvGraphicFramePr>
        <p:xfrm>
          <a:off x="751464" y="1083426"/>
          <a:ext cx="10689070" cy="4059384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4241714">
                  <a:extLst>
                    <a:ext uri="{9D8B030D-6E8A-4147-A177-3AD203B41FA5}">
                      <a16:colId xmlns:a16="http://schemas.microsoft.com/office/drawing/2014/main" val="2466052954"/>
                    </a:ext>
                  </a:extLst>
                </a:gridCol>
                <a:gridCol w="2192826">
                  <a:extLst>
                    <a:ext uri="{9D8B030D-6E8A-4147-A177-3AD203B41FA5}">
                      <a16:colId xmlns:a16="http://schemas.microsoft.com/office/drawing/2014/main" val="2931902032"/>
                    </a:ext>
                  </a:extLst>
                </a:gridCol>
                <a:gridCol w="866036">
                  <a:extLst>
                    <a:ext uri="{9D8B030D-6E8A-4147-A177-3AD203B41FA5}">
                      <a16:colId xmlns:a16="http://schemas.microsoft.com/office/drawing/2014/main" val="2046444306"/>
                    </a:ext>
                  </a:extLst>
                </a:gridCol>
                <a:gridCol w="853175">
                  <a:extLst>
                    <a:ext uri="{9D8B030D-6E8A-4147-A177-3AD203B41FA5}">
                      <a16:colId xmlns:a16="http://schemas.microsoft.com/office/drawing/2014/main" val="804531773"/>
                    </a:ext>
                  </a:extLst>
                </a:gridCol>
                <a:gridCol w="850907">
                  <a:extLst>
                    <a:ext uri="{9D8B030D-6E8A-4147-A177-3AD203B41FA5}">
                      <a16:colId xmlns:a16="http://schemas.microsoft.com/office/drawing/2014/main" val="3666628694"/>
                    </a:ext>
                  </a:extLst>
                </a:gridCol>
                <a:gridCol w="843340">
                  <a:extLst>
                    <a:ext uri="{9D8B030D-6E8A-4147-A177-3AD203B41FA5}">
                      <a16:colId xmlns:a16="http://schemas.microsoft.com/office/drawing/2014/main" val="2247441969"/>
                    </a:ext>
                  </a:extLst>
                </a:gridCol>
                <a:gridCol w="841072">
                  <a:extLst>
                    <a:ext uri="{9D8B030D-6E8A-4147-A177-3AD203B41FA5}">
                      <a16:colId xmlns:a16="http://schemas.microsoft.com/office/drawing/2014/main" val="1286923077"/>
                    </a:ext>
                  </a:extLst>
                </a:gridCol>
              </a:tblGrid>
              <a:tr h="581892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April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May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s-ES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91389"/>
                  </a:ext>
                </a:extLst>
              </a:tr>
              <a:tr h="581892"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Task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 err="1"/>
                        <a:t>Assignees</a:t>
                      </a:r>
                      <a:endParaRPr lang="es-ES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43501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86941"/>
                  </a:ext>
                </a:extLst>
              </a:tr>
              <a:tr h="5735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users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form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997493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329469"/>
                  </a:ext>
                </a:extLst>
              </a:tr>
              <a:tr h="5624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3 </a:t>
                      </a:r>
                      <a:r>
                        <a:rPr lang="es-ES" sz="3200" dirty="0" err="1"/>
                        <a:t>retrospective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doc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075516"/>
                  </a:ext>
                </a:extLst>
              </a:tr>
              <a:tr h="54309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Rehearsal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911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004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944" y="1122363"/>
            <a:ext cx="11610109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Project </a:t>
            </a:r>
            <a:r>
              <a:rPr lang="es-ES" sz="9600" dirty="0" err="1"/>
              <a:t>launch</a:t>
            </a:r>
            <a:endParaRPr lang="es-ES" sz="9600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tasks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we</a:t>
            </a:r>
            <a:r>
              <a:rPr lang="es-ES" sz="4800" dirty="0"/>
              <a:t> do?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272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0EEE1C7-FF21-4956-9495-9D8111555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CA55329-BBD7-4EE2-AE39-4BF6AAE94372}"/>
              </a:ext>
            </a:extLst>
          </p:cNvPr>
          <p:cNvSpPr txBox="1"/>
          <p:nvPr/>
        </p:nvSpPr>
        <p:spPr>
          <a:xfrm>
            <a:off x="2288770" y="0"/>
            <a:ext cx="76144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Payment</a:t>
            </a:r>
            <a:r>
              <a:rPr lang="es-ES" sz="8800" dirty="0"/>
              <a:t> </a:t>
            </a:r>
            <a:r>
              <a:rPr lang="es-ES" sz="8800" dirty="0" err="1"/>
              <a:t>plans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6C18DAE-3A1B-42C6-B4DE-EFABF420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983647"/>
              </p:ext>
            </p:extLst>
          </p:nvPr>
        </p:nvGraphicFramePr>
        <p:xfrm>
          <a:off x="110835" y="1409823"/>
          <a:ext cx="11970328" cy="4541520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281353">
                  <a:extLst>
                    <a:ext uri="{9D8B030D-6E8A-4147-A177-3AD203B41FA5}">
                      <a16:colId xmlns:a16="http://schemas.microsoft.com/office/drawing/2014/main" val="645409243"/>
                    </a:ext>
                  </a:extLst>
                </a:gridCol>
                <a:gridCol w="3795618">
                  <a:extLst>
                    <a:ext uri="{9D8B030D-6E8A-4147-A177-3AD203B41FA5}">
                      <a16:colId xmlns:a16="http://schemas.microsoft.com/office/drawing/2014/main" val="561789518"/>
                    </a:ext>
                  </a:extLst>
                </a:gridCol>
                <a:gridCol w="2893357">
                  <a:extLst>
                    <a:ext uri="{9D8B030D-6E8A-4147-A177-3AD203B41FA5}">
                      <a16:colId xmlns:a16="http://schemas.microsoft.com/office/drawing/2014/main" val="9696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Premium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134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 MB/</a:t>
                      </a:r>
                      <a:r>
                        <a:rPr lang="es-ES" sz="3200" dirty="0" err="1"/>
                        <a:t>user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84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and email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2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scheduling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 </a:t>
                      </a:r>
                      <a:r>
                        <a:rPr lang="es-ES" sz="3200" dirty="0" err="1"/>
                        <a:t>year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limit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26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Capsule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 after </a:t>
                      </a:r>
                      <a:r>
                        <a:rPr lang="es-ES" sz="3200" dirty="0" err="1"/>
                        <a:t>release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No </a:t>
                      </a:r>
                      <a:r>
                        <a:rPr lang="es-ES" sz="3200" dirty="0" err="1"/>
                        <a:t>expiration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377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820035"/>
                  </a:ext>
                </a:extLst>
              </a:tr>
            </a:tbl>
          </a:graphicData>
        </a:graphic>
      </p:graphicFrame>
      <p:pic>
        <p:nvPicPr>
          <p:cNvPr id="6" name="Gráfico 5" descr="Marca de verificación">
            <a:extLst>
              <a:ext uri="{FF2B5EF4-FFF2-40B4-BE49-F238E27FC236}">
                <a16:creationId xmlns:a16="http://schemas.microsoft.com/office/drawing/2014/main" id="{9F19B394-CCF9-4646-9B4E-919F62B19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9263" y="3441592"/>
            <a:ext cx="477982" cy="477982"/>
          </a:xfrm>
          <a:prstGeom prst="rect">
            <a:avLst/>
          </a:prstGeom>
        </p:spPr>
      </p:pic>
      <p:pic>
        <p:nvPicPr>
          <p:cNvPr id="7" name="Gráfico 6" descr="Cerrar">
            <a:extLst>
              <a:ext uri="{FF2B5EF4-FFF2-40B4-BE49-F238E27FC236}">
                <a16:creationId xmlns:a16="http://schemas.microsoft.com/office/drawing/2014/main" id="{AC25295F-C77D-4D3B-9B31-767464127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9263" y="5436634"/>
            <a:ext cx="477982" cy="477982"/>
          </a:xfrm>
          <a:prstGeom prst="rect">
            <a:avLst/>
          </a:prstGeom>
        </p:spPr>
      </p:pic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1FAB7773-89EC-4DC3-91ED-14A670BAC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3441592"/>
            <a:ext cx="477982" cy="477982"/>
          </a:xfrm>
          <a:prstGeom prst="rect">
            <a:avLst/>
          </a:prstGeom>
        </p:spPr>
      </p:pic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EBF8FBD1-4A9D-4334-9E38-FA3C2B7F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2543" y="5436634"/>
            <a:ext cx="477982" cy="47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195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EDA0B3-8D37-4275-A42F-854DBA4C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60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AA12F7F-10C8-4E80-B507-0FF4B47C9B77}"/>
              </a:ext>
            </a:extLst>
          </p:cNvPr>
          <p:cNvSpPr txBox="1"/>
          <p:nvPr/>
        </p:nvSpPr>
        <p:spPr>
          <a:xfrm>
            <a:off x="277018" y="396240"/>
            <a:ext cx="104740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- </a:t>
            </a:r>
            <a:r>
              <a:rPr lang="es-ES" sz="4800" dirty="0" err="1"/>
              <a:t>Finish</a:t>
            </a:r>
            <a:r>
              <a:rPr lang="es-ES" sz="4800" dirty="0"/>
              <a:t> Facebook </a:t>
            </a:r>
            <a:r>
              <a:rPr lang="es-ES" sz="4800" dirty="0" err="1"/>
              <a:t>integration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Add</a:t>
            </a:r>
            <a:r>
              <a:rPr lang="es-ES" sz="4800" dirty="0"/>
              <a:t> </a:t>
            </a:r>
            <a:r>
              <a:rPr lang="es-ES" sz="4800" dirty="0" err="1"/>
              <a:t>creation</a:t>
            </a:r>
            <a:r>
              <a:rPr lang="es-ES" sz="4800" dirty="0"/>
              <a:t> date </a:t>
            </a:r>
            <a:r>
              <a:rPr lang="es-ES" sz="4800" dirty="0" err="1"/>
              <a:t>to</a:t>
            </a:r>
            <a:r>
              <a:rPr lang="es-ES" sz="4800" dirty="0"/>
              <a:t> capsules</a:t>
            </a:r>
          </a:p>
          <a:p>
            <a:r>
              <a:rPr lang="es-ES" sz="4800" dirty="0"/>
              <a:t>- </a:t>
            </a:r>
            <a:r>
              <a:rPr lang="es-ES" sz="4800" dirty="0" err="1"/>
              <a:t>Receive</a:t>
            </a:r>
            <a:r>
              <a:rPr lang="es-ES" sz="4800" dirty="0"/>
              <a:t> new </a:t>
            </a:r>
            <a:r>
              <a:rPr lang="es-ES" sz="4800" dirty="0" err="1"/>
              <a:t>feedback</a:t>
            </a:r>
            <a:r>
              <a:rPr lang="es-ES" sz="4800" dirty="0"/>
              <a:t> </a:t>
            </a:r>
            <a:r>
              <a:rPr lang="es-ES" sz="4800" dirty="0" err="1"/>
              <a:t>from</a:t>
            </a:r>
            <a:r>
              <a:rPr lang="es-ES" sz="4800" dirty="0"/>
              <a:t> </a:t>
            </a:r>
            <a:r>
              <a:rPr lang="es-ES" sz="4800" dirty="0" err="1"/>
              <a:t>pilot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Advertisement</a:t>
            </a:r>
            <a:r>
              <a:rPr lang="es-ES" sz="4800" dirty="0"/>
              <a:t> </a:t>
            </a:r>
            <a:r>
              <a:rPr lang="es-ES" sz="4800" dirty="0" err="1"/>
              <a:t>campaign</a:t>
            </a:r>
            <a:endParaRPr lang="es-ES" sz="4800" dirty="0"/>
          </a:p>
          <a:p>
            <a:r>
              <a:rPr lang="es-ES" sz="4800" dirty="0"/>
              <a:t>- Final </a:t>
            </a:r>
            <a:r>
              <a:rPr lang="es-ES" sz="4800" dirty="0" err="1"/>
              <a:t>version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</a:t>
            </a:r>
            <a:r>
              <a:rPr lang="es-ES" sz="4800" dirty="0" err="1"/>
              <a:t>costs</a:t>
            </a:r>
            <a:endParaRPr lang="es-ES" sz="4800" dirty="0"/>
          </a:p>
          <a:p>
            <a:r>
              <a:rPr lang="es-ES" sz="4800" dirty="0"/>
              <a:t>- Final </a:t>
            </a:r>
            <a:r>
              <a:rPr lang="es-ES" sz="4800" dirty="0" err="1"/>
              <a:t>pricing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Product</a:t>
            </a:r>
            <a:r>
              <a:rPr lang="es-ES" sz="4800" dirty="0"/>
              <a:t> </a:t>
            </a:r>
            <a:r>
              <a:rPr lang="es-ES" sz="4800" dirty="0" err="1"/>
              <a:t>presentation</a:t>
            </a:r>
            <a:endParaRPr lang="es-ES" sz="4800" dirty="0"/>
          </a:p>
        </p:txBody>
      </p:sp>
      <p:pic>
        <p:nvPicPr>
          <p:cNvPr id="7" name="Gráfico 6" descr="Preguntas">
            <a:extLst>
              <a:ext uri="{FF2B5EF4-FFF2-40B4-BE49-F238E27FC236}">
                <a16:creationId xmlns:a16="http://schemas.microsoft.com/office/drawing/2014/main" id="{ED178EF8-FBAE-4EC1-9395-2637CE09F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0906" y="17333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Calendario mensual">
            <a:extLst>
              <a:ext uri="{FF2B5EF4-FFF2-40B4-BE49-F238E27FC236}">
                <a16:creationId xmlns:a16="http://schemas.microsoft.com/office/drawing/2014/main" id="{05ABB17B-6A69-4CF2-915C-8F696C923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86506" y="107686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Maestro">
            <a:extLst>
              <a:ext uri="{FF2B5EF4-FFF2-40B4-BE49-F238E27FC236}">
                <a16:creationId xmlns:a16="http://schemas.microsoft.com/office/drawing/2014/main" id="{C6CBDAFC-5869-4294-BE8E-BAB925673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00906" y="487232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Reproducir">
            <a:extLst>
              <a:ext uri="{FF2B5EF4-FFF2-40B4-BE49-F238E27FC236}">
                <a16:creationId xmlns:a16="http://schemas.microsoft.com/office/drawing/2014/main" id="{EBC01036-65F4-41CE-8AF4-E706D2F79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45079" y="2709125"/>
            <a:ext cx="397253" cy="3972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Monitor">
            <a:extLst>
              <a:ext uri="{FF2B5EF4-FFF2-40B4-BE49-F238E27FC236}">
                <a16:creationId xmlns:a16="http://schemas.microsoft.com/office/drawing/2014/main" id="{A58F473A-CB7E-4891-B105-48BF97F9FB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86506" y="251460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Dinero">
            <a:extLst>
              <a:ext uri="{FF2B5EF4-FFF2-40B4-BE49-F238E27FC236}">
                <a16:creationId xmlns:a16="http://schemas.microsoft.com/office/drawing/2014/main" id="{2422502E-6773-42BB-9DC2-BAEE6C9292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6505" y="408543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Monedas">
            <a:extLst>
              <a:ext uri="{FF2B5EF4-FFF2-40B4-BE49-F238E27FC236}">
                <a16:creationId xmlns:a16="http://schemas.microsoft.com/office/drawing/2014/main" id="{884EC5B4-C603-4142-AD4D-3F1359CD03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900906" y="330413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2BF5391-D60D-48A3-A7DB-31A51EE11D9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35" y="396240"/>
            <a:ext cx="774542" cy="7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056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477" y="1122363"/>
            <a:ext cx="1022504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PILOTING PLAN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How</a:t>
            </a:r>
            <a:r>
              <a:rPr lang="es-ES" sz="4800" dirty="0"/>
              <a:t> </a:t>
            </a:r>
            <a:r>
              <a:rPr lang="es-ES" sz="4800" dirty="0" err="1"/>
              <a:t>will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test </a:t>
            </a:r>
            <a:r>
              <a:rPr lang="es-ES" sz="4800" dirty="0" err="1"/>
              <a:t>Capsulefy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5614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CE3143-6AC0-4186-AE76-11FF5B96D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62</a:t>
            </a:fld>
            <a:endParaRPr lang="es-ES"/>
          </a:p>
        </p:txBody>
      </p:sp>
      <p:pic>
        <p:nvPicPr>
          <p:cNvPr id="6" name="Gráfico 5" descr="Documento">
            <a:extLst>
              <a:ext uri="{FF2B5EF4-FFF2-40B4-BE49-F238E27FC236}">
                <a16:creationId xmlns:a16="http://schemas.microsoft.com/office/drawing/2014/main" id="{2A92577C-A47F-40C2-9817-6190DB7C7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4174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Engranajes">
            <a:extLst>
              <a:ext uri="{FF2B5EF4-FFF2-40B4-BE49-F238E27FC236}">
                <a16:creationId xmlns:a16="http://schemas.microsoft.com/office/drawing/2014/main" id="{98A100C4-51C8-494A-9237-C8E24FBC9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9111" y="189808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A248E113-4820-45BE-BAAE-4EB31FFEF3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96642" y="189808"/>
            <a:ext cx="2198716" cy="21987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Lista de comprobación">
            <a:extLst>
              <a:ext uri="{FF2B5EF4-FFF2-40B4-BE49-F238E27FC236}">
                <a16:creationId xmlns:a16="http://schemas.microsoft.com/office/drawing/2014/main" id="{80FFCD72-8958-453A-826D-FB86CD4EF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9856" y="3177539"/>
            <a:ext cx="2198715" cy="21987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orreo electrónico">
            <a:extLst>
              <a:ext uri="{FF2B5EF4-FFF2-40B4-BE49-F238E27FC236}">
                <a16:creationId xmlns:a16="http://schemas.microsoft.com/office/drawing/2014/main" id="{87DC034D-8CA0-47DC-98EA-DC01EAA6AC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23432" y="3177539"/>
            <a:ext cx="2198714" cy="21987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B353D37-9C0A-4B9C-8E9B-788C3B818E69}"/>
              </a:ext>
            </a:extLst>
          </p:cNvPr>
          <p:cNvSpPr txBox="1"/>
          <p:nvPr/>
        </p:nvSpPr>
        <p:spPr>
          <a:xfrm>
            <a:off x="555801" y="2388523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manual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F63DBB0-33F9-44E9-8799-DA230114BE1C}"/>
              </a:ext>
            </a:extLst>
          </p:cNvPr>
          <p:cNvSpPr txBox="1"/>
          <p:nvPr/>
        </p:nvSpPr>
        <p:spPr>
          <a:xfrm>
            <a:off x="4360834" y="2388523"/>
            <a:ext cx="347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Create</a:t>
            </a:r>
            <a:r>
              <a:rPr lang="es-ES" sz="4000" dirty="0"/>
              <a:t> test suite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D0A50BC-12C1-4112-B82B-D2AAFBEB31F1}"/>
              </a:ext>
            </a:extLst>
          </p:cNvPr>
          <p:cNvSpPr txBox="1"/>
          <p:nvPr/>
        </p:nvSpPr>
        <p:spPr>
          <a:xfrm>
            <a:off x="8308571" y="2388523"/>
            <a:ext cx="3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Test </a:t>
            </a:r>
            <a:r>
              <a:rPr lang="es-ES" sz="4000" dirty="0" err="1"/>
              <a:t>the</a:t>
            </a:r>
            <a:r>
              <a:rPr lang="es-ES" sz="4000" dirty="0"/>
              <a:t> </a:t>
            </a:r>
            <a:r>
              <a:rPr lang="es-ES" sz="4000" dirty="0" err="1"/>
              <a:t>system</a:t>
            </a:r>
            <a:endParaRPr lang="es-ES" sz="40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CF9C3FE-B3E7-4C5A-825A-F5D4E0D5B4F3}"/>
              </a:ext>
            </a:extLst>
          </p:cNvPr>
          <p:cNvSpPr txBox="1"/>
          <p:nvPr/>
        </p:nvSpPr>
        <p:spPr>
          <a:xfrm>
            <a:off x="6481482" y="5380407"/>
            <a:ext cx="3175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Fill</a:t>
            </a:r>
            <a:r>
              <a:rPr lang="es-ES" sz="4000" dirty="0"/>
              <a:t> </a:t>
            </a:r>
            <a:r>
              <a:rPr lang="es-ES" sz="4000" dirty="0" err="1"/>
              <a:t>form</a:t>
            </a:r>
            <a:endParaRPr lang="es-ES" sz="40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E7478BB-1976-4224-84B3-32ECBC76C432}"/>
              </a:ext>
            </a:extLst>
          </p:cNvPr>
          <p:cNvSpPr txBox="1"/>
          <p:nvPr/>
        </p:nvSpPr>
        <p:spPr>
          <a:xfrm>
            <a:off x="2345413" y="5376253"/>
            <a:ext cx="3554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Gather</a:t>
            </a:r>
            <a:r>
              <a:rPr lang="es-ES" sz="4000" dirty="0"/>
              <a:t> </a:t>
            </a:r>
            <a:r>
              <a:rPr lang="es-ES" sz="4000" dirty="0" err="1"/>
              <a:t>feedback</a:t>
            </a:r>
            <a:endParaRPr lang="es-ES" sz="40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E5855975-2225-4436-8616-99A8003264BA}"/>
              </a:ext>
            </a:extLst>
          </p:cNvPr>
          <p:cNvCxnSpPr>
            <a:stCxn id="6" idx="3"/>
            <a:endCxn id="10" idx="1"/>
          </p:cNvCxnSpPr>
          <p:nvPr/>
        </p:nvCxnSpPr>
        <p:spPr>
          <a:xfrm>
            <a:off x="3242890" y="1289166"/>
            <a:ext cx="17537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F3D7F600-0532-46C7-8ABD-3C3263D0F24A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7195358" y="1289166"/>
            <a:ext cx="175375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18F6A4FB-F2A4-4E5E-A1D4-B583C85033E4}"/>
              </a:ext>
            </a:extLst>
          </p:cNvPr>
          <p:cNvCxnSpPr>
            <a:cxnSpLocks/>
            <a:stCxn id="12" idx="1"/>
            <a:endCxn id="14" idx="3"/>
          </p:cNvCxnSpPr>
          <p:nvPr/>
        </p:nvCxnSpPr>
        <p:spPr>
          <a:xfrm flipH="1" flipV="1">
            <a:off x="5222146" y="4276896"/>
            <a:ext cx="1747710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r 28">
            <a:extLst>
              <a:ext uri="{FF2B5EF4-FFF2-40B4-BE49-F238E27FC236}">
                <a16:creationId xmlns:a16="http://schemas.microsoft.com/office/drawing/2014/main" id="{E9213202-BEA9-4F48-A676-D4A70AD7E574}"/>
              </a:ext>
            </a:extLst>
          </p:cNvPr>
          <p:cNvCxnSpPr>
            <a:stCxn id="8" idx="3"/>
            <a:endCxn id="12" idx="3"/>
          </p:cNvCxnSpPr>
          <p:nvPr/>
        </p:nvCxnSpPr>
        <p:spPr>
          <a:xfrm flipH="1">
            <a:off x="9168571" y="1289166"/>
            <a:ext cx="1979255" cy="2987731"/>
          </a:xfrm>
          <a:prstGeom prst="bentConnector3">
            <a:avLst>
              <a:gd name="adj1" fmla="val -3479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: angular 33">
            <a:extLst>
              <a:ext uri="{FF2B5EF4-FFF2-40B4-BE49-F238E27FC236}">
                <a16:creationId xmlns:a16="http://schemas.microsoft.com/office/drawing/2014/main" id="{783DF917-DAE7-49ED-AB5D-CB1DEDF84EEC}"/>
              </a:ext>
            </a:extLst>
          </p:cNvPr>
          <p:cNvCxnSpPr>
            <a:stCxn id="14" idx="1"/>
            <a:endCxn id="6" idx="1"/>
          </p:cNvCxnSpPr>
          <p:nvPr/>
        </p:nvCxnSpPr>
        <p:spPr>
          <a:xfrm rot="10800000">
            <a:off x="1044174" y="1289166"/>
            <a:ext cx="1979258" cy="2987730"/>
          </a:xfrm>
          <a:prstGeom prst="bentConnector3">
            <a:avLst>
              <a:gd name="adj1" fmla="val 13591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52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0EF7928-E2E9-40D4-95F1-EF8FB9C4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0B9BDC7-299E-4972-96EB-7B2538154F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49953"/>
              </p:ext>
            </p:extLst>
          </p:nvPr>
        </p:nvGraphicFramePr>
        <p:xfrm>
          <a:off x="325119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70285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795548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880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232916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1EA5EBA5-6711-47A2-9FE9-87467791BF86}"/>
              </a:ext>
            </a:extLst>
          </p:cNvPr>
          <p:cNvSpPr txBox="1"/>
          <p:nvPr/>
        </p:nvSpPr>
        <p:spPr>
          <a:xfrm>
            <a:off x="2054806" y="4504"/>
            <a:ext cx="76722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8800" dirty="0" err="1"/>
              <a:t>Committed</a:t>
            </a:r>
            <a:r>
              <a:rPr lang="es-ES" sz="8800" dirty="0"/>
              <a:t> </a:t>
            </a:r>
            <a:r>
              <a:rPr lang="es-ES" sz="8800" dirty="0" err="1"/>
              <a:t>users</a:t>
            </a:r>
            <a:endParaRPr lang="es-ES" sz="8800" dirty="0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15CCC68-7E9A-4552-AEE7-DAFA714A7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93259"/>
              </p:ext>
            </p:extLst>
          </p:nvPr>
        </p:nvGraphicFramePr>
        <p:xfrm>
          <a:off x="6301048" y="1379343"/>
          <a:ext cx="5565833" cy="45720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701934">
                  <a:extLst>
                    <a:ext uri="{9D8B030D-6E8A-4147-A177-3AD203B41FA5}">
                      <a16:colId xmlns:a16="http://schemas.microsoft.com/office/drawing/2014/main" val="3817095360"/>
                    </a:ext>
                  </a:extLst>
                </a:gridCol>
                <a:gridCol w="1863899">
                  <a:extLst>
                    <a:ext uri="{9D8B030D-6E8A-4147-A177-3AD203B41FA5}">
                      <a16:colId xmlns:a16="http://schemas.microsoft.com/office/drawing/2014/main" val="8812070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24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38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188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36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80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Auxiliadora 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252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1616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echa: cheurón 21">
            <a:extLst>
              <a:ext uri="{FF2B5EF4-FFF2-40B4-BE49-F238E27FC236}">
                <a16:creationId xmlns:a16="http://schemas.microsoft.com/office/drawing/2014/main" id="{A3A39627-0A60-4C96-8F25-617AC1E017D9}"/>
              </a:ext>
            </a:extLst>
          </p:cNvPr>
          <p:cNvSpPr/>
          <p:nvPr/>
        </p:nvSpPr>
        <p:spPr>
          <a:xfrm>
            <a:off x="290940" y="346660"/>
            <a:ext cx="11610111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64</a:t>
            </a:fld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March 30 – April 6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6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8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3213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8 – April 12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3E7D1079-2441-44D8-BAE9-E5CC3BE29C37}"/>
              </a:ext>
            </a:extLst>
          </p:cNvPr>
          <p:cNvSpPr txBox="1"/>
          <p:nvPr/>
        </p:nvSpPr>
        <p:spPr>
          <a:xfrm>
            <a:off x="3892475" y="263461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2796033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65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5305224" y="343884"/>
            <a:ext cx="6595828" cy="1180116"/>
          </a:xfrm>
          <a:prstGeom prst="chevron">
            <a:avLst/>
          </a:prstGeom>
          <a:solidFill>
            <a:schemeClr val="tx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0" name="Flecha: cheurón 19">
            <a:extLst>
              <a:ext uri="{FF2B5EF4-FFF2-40B4-BE49-F238E27FC236}">
                <a16:creationId xmlns:a16="http://schemas.microsoft.com/office/drawing/2014/main" id="{A0C0BB28-D7B7-4297-A9F3-682F070FF600}"/>
              </a:ext>
            </a:extLst>
          </p:cNvPr>
          <p:cNvSpPr/>
          <p:nvPr/>
        </p:nvSpPr>
        <p:spPr>
          <a:xfrm>
            <a:off x="5305224" y="338872"/>
            <a:ext cx="3417598" cy="1180116"/>
          </a:xfrm>
          <a:prstGeom prst="chevron">
            <a:avLst/>
          </a:prstGeom>
          <a:solidFill>
            <a:schemeClr val="accent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8135361" y="256539"/>
            <a:ext cx="4039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Sprint 3</a:t>
            </a: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2741811" y="-726834"/>
            <a:ext cx="410095" cy="5311836"/>
          </a:xfrm>
          <a:prstGeom prst="leftBrace">
            <a:avLst/>
          </a:prstGeom>
          <a:noFill/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419095" y="213413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April 12 – April 22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491457" y="4977421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757967" y="1724036"/>
            <a:ext cx="972967" cy="3853550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9659" y="328047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5720" y="557758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Portátil">
            <a:extLst>
              <a:ext uri="{FF2B5EF4-FFF2-40B4-BE49-F238E27FC236}">
                <a16:creationId xmlns:a16="http://schemas.microsoft.com/office/drawing/2014/main" id="{59BDE4BE-5C3C-4EB5-A40C-EC66FA432C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41322" y="327614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65795" y="5599716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7145799" y="4984385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April 22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5912469" y="1724036"/>
            <a:ext cx="1233330" cy="3860514"/>
          </a:xfrm>
          <a:prstGeom prst="bentConnector2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rir llave 41">
            <a:extLst>
              <a:ext uri="{FF2B5EF4-FFF2-40B4-BE49-F238E27FC236}">
                <a16:creationId xmlns:a16="http://schemas.microsoft.com/office/drawing/2014/main" id="{38B566F3-0104-43C2-90F6-5F1A996FE206}"/>
              </a:ext>
            </a:extLst>
          </p:cNvPr>
          <p:cNvSpPr/>
          <p:nvPr/>
        </p:nvSpPr>
        <p:spPr>
          <a:xfrm rot="16200000">
            <a:off x="8793476" y="-973445"/>
            <a:ext cx="410095" cy="5805058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5343B4C-8B3E-49F4-8032-14DEB3C08CA2}"/>
              </a:ext>
            </a:extLst>
          </p:cNvPr>
          <p:cNvSpPr txBox="1"/>
          <p:nvPr/>
        </p:nvSpPr>
        <p:spPr>
          <a:xfrm>
            <a:off x="6470759" y="2134131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Development</a:t>
            </a:r>
            <a:endParaRPr lang="es-ES" sz="3600" dirty="0"/>
          </a:p>
          <a:p>
            <a:pPr algn="ctr"/>
            <a:r>
              <a:rPr lang="es-ES" sz="3600" dirty="0"/>
              <a:t>April 22 – May 3</a:t>
            </a:r>
          </a:p>
        </p:txBody>
      </p:sp>
      <p:sp>
        <p:nvSpPr>
          <p:cNvPr id="18" name="Flecha: cheurón 17">
            <a:extLst>
              <a:ext uri="{FF2B5EF4-FFF2-40B4-BE49-F238E27FC236}">
                <a16:creationId xmlns:a16="http://schemas.microsoft.com/office/drawing/2014/main" id="{401CCD04-9BE4-4EB6-9CA3-9E76C877EE68}"/>
              </a:ext>
            </a:extLst>
          </p:cNvPr>
          <p:cNvSpPr/>
          <p:nvPr/>
        </p:nvSpPr>
        <p:spPr>
          <a:xfrm>
            <a:off x="290941" y="346660"/>
            <a:ext cx="5439994" cy="1180116"/>
          </a:xfrm>
          <a:prstGeom prst="chevron">
            <a:avLst/>
          </a:prstGeom>
          <a:solidFill>
            <a:schemeClr val="accent1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EE5B1D-E46B-4E1E-A9B4-0FA0FD0790A4}"/>
              </a:ext>
            </a:extLst>
          </p:cNvPr>
          <p:cNvSpPr txBox="1"/>
          <p:nvPr/>
        </p:nvSpPr>
        <p:spPr>
          <a:xfrm>
            <a:off x="990945" y="426110"/>
            <a:ext cx="4039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>
                <a:solidFill>
                  <a:schemeClr val="bg2"/>
                </a:solidFill>
              </a:rPr>
              <a:t>Easter</a:t>
            </a:r>
            <a:r>
              <a:rPr lang="es-ES" sz="6000" dirty="0">
                <a:solidFill>
                  <a:schemeClr val="bg2"/>
                </a:solidFill>
              </a:rPr>
              <a:t> </a:t>
            </a:r>
            <a:r>
              <a:rPr lang="es-ES" sz="6000" dirty="0" err="1">
                <a:solidFill>
                  <a:schemeClr val="bg2"/>
                </a:solidFill>
              </a:rPr>
              <a:t>Week</a:t>
            </a:r>
            <a:endParaRPr lang="es-ES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348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19" y="1122363"/>
            <a:ext cx="11338560" cy="2387600"/>
          </a:xfrm>
        </p:spPr>
        <p:txBody>
          <a:bodyPr>
            <a:normAutofit fontScale="90000"/>
          </a:bodyPr>
          <a:lstStyle/>
          <a:p>
            <a:r>
              <a:rPr lang="es-ES" sz="9600" dirty="0" err="1"/>
              <a:t>second</a:t>
            </a:r>
            <a:r>
              <a:rPr lang="es-ES" sz="9600" dirty="0"/>
              <a:t> FEEDBACK RESULTS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did</a:t>
            </a:r>
            <a:r>
              <a:rPr lang="es-ES" sz="4800" dirty="0"/>
              <a:t> </a:t>
            </a:r>
            <a:r>
              <a:rPr lang="es-ES" sz="4800" dirty="0" err="1"/>
              <a:t>users</a:t>
            </a:r>
            <a:r>
              <a:rPr lang="es-ES" sz="4800" dirty="0"/>
              <a:t> </a:t>
            </a:r>
            <a:r>
              <a:rPr lang="es-ES" sz="4800" dirty="0" err="1"/>
              <a:t>say</a:t>
            </a:r>
            <a:r>
              <a:rPr lang="es-ES" sz="4800" dirty="0"/>
              <a:t>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6921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9938659-0CAF-4C41-A7AF-F9007E7F2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4382C2-E383-4FE4-9C2D-C4F76DA17AD0}"/>
              </a:ext>
            </a:extLst>
          </p:cNvPr>
          <p:cNvSpPr txBox="1"/>
          <p:nvPr/>
        </p:nvSpPr>
        <p:spPr>
          <a:xfrm>
            <a:off x="717664" y="0"/>
            <a:ext cx="107566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How</a:t>
            </a:r>
            <a:r>
              <a:rPr lang="es-ES" sz="8800" dirty="0"/>
              <a:t> </a:t>
            </a:r>
            <a:r>
              <a:rPr lang="es-ES" sz="8800" dirty="0" err="1"/>
              <a:t>did</a:t>
            </a:r>
            <a:r>
              <a:rPr lang="es-ES" sz="8800" dirty="0"/>
              <a:t> </a:t>
            </a:r>
            <a:r>
              <a:rPr lang="es-ES" sz="8800" dirty="0" err="1"/>
              <a:t>we</a:t>
            </a:r>
            <a:r>
              <a:rPr lang="es-ES" sz="8800" dirty="0"/>
              <a:t> </a:t>
            </a:r>
            <a:r>
              <a:rPr lang="es-ES" sz="8800" dirty="0" err="1"/>
              <a:t>prioritize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C93B62A-5865-452D-A600-B1713664D3F8}"/>
              </a:ext>
            </a:extLst>
          </p:cNvPr>
          <p:cNvSpPr txBox="1"/>
          <p:nvPr/>
        </p:nvSpPr>
        <p:spPr>
          <a:xfrm>
            <a:off x="3108886" y="1446550"/>
            <a:ext cx="481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Depending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605374C-4CBE-44C2-9189-984A2272571D}"/>
              </a:ext>
            </a:extLst>
          </p:cNvPr>
          <p:cNvSpPr txBox="1"/>
          <p:nvPr/>
        </p:nvSpPr>
        <p:spPr>
          <a:xfrm>
            <a:off x="263460" y="2473402"/>
            <a:ext cx="94821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/>
              <a:t>- </a:t>
            </a:r>
            <a:r>
              <a:rPr lang="es-ES" sz="6000" dirty="0" err="1"/>
              <a:t>Implementation</a:t>
            </a:r>
            <a:r>
              <a:rPr lang="es-ES" sz="6000" dirty="0"/>
              <a:t> </a:t>
            </a:r>
            <a:r>
              <a:rPr lang="es-ES" sz="6000" dirty="0" err="1"/>
              <a:t>difficulty</a:t>
            </a:r>
            <a:endParaRPr lang="es-ES" sz="6000" dirty="0"/>
          </a:p>
          <a:p>
            <a:endParaRPr lang="es-ES" sz="6000" dirty="0"/>
          </a:p>
          <a:p>
            <a:r>
              <a:rPr lang="es-ES" sz="6000" dirty="0"/>
              <a:t>- </a:t>
            </a:r>
            <a:r>
              <a:rPr lang="es-ES" sz="6000" dirty="0" err="1"/>
              <a:t>How</a:t>
            </a:r>
            <a:r>
              <a:rPr lang="es-ES" sz="6000" dirty="0"/>
              <a:t> </a:t>
            </a:r>
            <a:r>
              <a:rPr lang="es-ES" sz="6000" dirty="0" err="1"/>
              <a:t>many</a:t>
            </a:r>
            <a:r>
              <a:rPr lang="es-ES" sz="6000" dirty="0"/>
              <a:t> </a:t>
            </a:r>
            <a:r>
              <a:rPr lang="es-ES" sz="6000" dirty="0" err="1"/>
              <a:t>users</a:t>
            </a:r>
            <a:r>
              <a:rPr lang="es-ES" sz="6000" dirty="0"/>
              <a:t> </a:t>
            </a:r>
            <a:r>
              <a:rPr lang="es-ES" sz="6000" dirty="0" err="1"/>
              <a:t>asked</a:t>
            </a:r>
            <a:r>
              <a:rPr lang="es-ES" sz="6000" dirty="0"/>
              <a:t> </a:t>
            </a:r>
            <a:r>
              <a:rPr lang="es-ES" sz="6000" dirty="0" err="1"/>
              <a:t>for</a:t>
            </a:r>
            <a:r>
              <a:rPr lang="es-ES" sz="6000" dirty="0"/>
              <a:t> </a:t>
            </a:r>
            <a:r>
              <a:rPr lang="es-ES" sz="6000" dirty="0" err="1"/>
              <a:t>it</a:t>
            </a:r>
            <a:endParaRPr lang="es-ES" sz="6000" dirty="0"/>
          </a:p>
        </p:txBody>
      </p:sp>
      <p:pic>
        <p:nvPicPr>
          <p:cNvPr id="9" name="Gráfico 8" descr="Opinión del cliente ">
            <a:extLst>
              <a:ext uri="{FF2B5EF4-FFF2-40B4-BE49-F238E27FC236}">
                <a16:creationId xmlns:a16="http://schemas.microsoft.com/office/drawing/2014/main" id="{BE2EFFE9-8EC5-4B70-89D4-21875B622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3436" y="4051435"/>
            <a:ext cx="1638622" cy="1638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abeza con engranajes">
            <a:extLst>
              <a:ext uri="{FF2B5EF4-FFF2-40B4-BE49-F238E27FC236}">
                <a16:creationId xmlns:a16="http://schemas.microsoft.com/office/drawing/2014/main" id="{13195BDF-B27D-443C-9888-8220EC83E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83436" y="2265941"/>
            <a:ext cx="1638622" cy="1638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205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interesting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see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publication</a:t>
            </a:r>
            <a:r>
              <a:rPr lang="es-ES" sz="7200" dirty="0">
                <a:solidFill>
                  <a:schemeClr val="bg2"/>
                </a:solidFill>
              </a:rPr>
              <a:t> dates”</a:t>
            </a:r>
          </a:p>
        </p:txBody>
      </p:sp>
    </p:spTree>
    <p:extLst>
      <p:ext uri="{BB962C8B-B14F-4D97-AF65-F5344CB8AC3E}">
        <p14:creationId xmlns:p14="http://schemas.microsoft.com/office/powerpoint/2010/main" val="436754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69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creation</a:t>
            </a:r>
            <a:r>
              <a:rPr lang="es-ES" sz="5400" dirty="0"/>
              <a:t> date </a:t>
            </a:r>
            <a:r>
              <a:rPr lang="es-ES" sz="4000" dirty="0"/>
              <a:t>(</a:t>
            </a:r>
            <a:r>
              <a:rPr lang="es-ES" sz="4000" dirty="0" err="1"/>
              <a:t>requires</a:t>
            </a:r>
            <a:r>
              <a:rPr lang="es-ES" sz="4000" dirty="0"/>
              <a:t> </a:t>
            </a:r>
            <a:r>
              <a:rPr lang="es-ES" sz="4000" dirty="0" err="1"/>
              <a:t>model</a:t>
            </a:r>
            <a:r>
              <a:rPr lang="es-ES" sz="4000" dirty="0"/>
              <a:t> </a:t>
            </a:r>
            <a:r>
              <a:rPr lang="es-ES" sz="4000" dirty="0" err="1"/>
              <a:t>change</a:t>
            </a:r>
            <a:r>
              <a:rPr lang="es-ES" sz="4000" dirty="0"/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changes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1" name="Gráfico 10" descr="Calendario mensual">
            <a:extLst>
              <a:ext uri="{FF2B5EF4-FFF2-40B4-BE49-F238E27FC236}">
                <a16:creationId xmlns:a16="http://schemas.microsoft.com/office/drawing/2014/main" id="{8792D786-4F13-4962-8EEB-87C833F1A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DD2F5F4-CEF7-48B1-B3F8-E9F01C723906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</p:spTree>
    <p:extLst>
      <p:ext uri="{BB962C8B-B14F-4D97-AF65-F5344CB8AC3E}">
        <p14:creationId xmlns:p14="http://schemas.microsoft.com/office/powerpoint/2010/main" val="12162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782" y="1122363"/>
            <a:ext cx="10740433" cy="2387600"/>
          </a:xfrm>
        </p:spPr>
        <p:txBody>
          <a:bodyPr>
            <a:normAutofit/>
          </a:bodyPr>
          <a:lstStyle/>
          <a:p>
            <a:r>
              <a:rPr lang="es-ES" sz="9600" dirty="0"/>
              <a:t>TECHNOLOGIES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stack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use?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61739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70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Passwords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should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require</a:t>
            </a:r>
            <a:r>
              <a:rPr lang="es-ES" sz="7200" dirty="0">
                <a:solidFill>
                  <a:schemeClr val="bg2"/>
                </a:solidFill>
              </a:rPr>
              <a:t> a </a:t>
            </a:r>
            <a:r>
              <a:rPr lang="es-ES" sz="7200" dirty="0" err="1">
                <a:solidFill>
                  <a:schemeClr val="bg2"/>
                </a:solidFill>
              </a:rPr>
              <a:t>minimum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length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special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characters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02260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71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password</a:t>
            </a:r>
            <a:r>
              <a:rPr lang="es-ES" sz="5400" dirty="0"/>
              <a:t> </a:t>
            </a:r>
            <a:r>
              <a:rPr lang="es-ES" sz="5400" dirty="0" err="1"/>
              <a:t>restrictions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593456" y="-57755"/>
            <a:ext cx="90050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Password</a:t>
            </a:r>
            <a:r>
              <a:rPr lang="es-ES" sz="8800" dirty="0"/>
              <a:t> </a:t>
            </a:r>
            <a:r>
              <a:rPr lang="es-ES" sz="8800" dirty="0" err="1"/>
              <a:t>validation</a:t>
            </a:r>
            <a:endParaRPr lang="es-ES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7A1B7DB-6063-4E0E-BB1D-C4E44A9E8A57}"/>
              </a:ext>
            </a:extLst>
          </p:cNvPr>
          <p:cNvSpPr txBox="1"/>
          <p:nvPr/>
        </p:nvSpPr>
        <p:spPr>
          <a:xfrm>
            <a:off x="2172389" y="4072710"/>
            <a:ext cx="1584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***</a:t>
            </a:r>
          </a:p>
        </p:txBody>
      </p:sp>
    </p:spTree>
    <p:extLst>
      <p:ext uri="{BB962C8B-B14F-4D97-AF65-F5344CB8AC3E}">
        <p14:creationId xmlns:p14="http://schemas.microsoft.com/office/powerpoint/2010/main" val="28506014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72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It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nice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able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to</a:t>
            </a:r>
            <a:r>
              <a:rPr lang="es-ES" sz="7200" dirty="0">
                <a:solidFill>
                  <a:schemeClr val="bg2"/>
                </a:solidFill>
              </a:rPr>
              <a:t> share capsules in Facebook”</a:t>
            </a:r>
          </a:p>
        </p:txBody>
      </p:sp>
    </p:spTree>
    <p:extLst>
      <p:ext uri="{BB962C8B-B14F-4D97-AF65-F5344CB8AC3E}">
        <p14:creationId xmlns:p14="http://schemas.microsoft.com/office/powerpoint/2010/main" val="1006755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73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Facebook </a:t>
            </a:r>
            <a:r>
              <a:rPr lang="es-ES" sz="5400" dirty="0" err="1"/>
              <a:t>integration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accent6"/>
                </a:solidFill>
              </a:rPr>
              <a:t>To</a:t>
            </a:r>
            <a:r>
              <a:rPr lang="es-ES" sz="5400" dirty="0">
                <a:solidFill>
                  <a:schemeClr val="accent6"/>
                </a:solidFill>
              </a:rPr>
              <a:t> be </a:t>
            </a:r>
            <a:r>
              <a:rPr lang="es-ES" sz="5400" dirty="0" err="1">
                <a:solidFill>
                  <a:schemeClr val="accent6"/>
                </a:solidFill>
              </a:rPr>
              <a:t>determined</a:t>
            </a:r>
            <a:endParaRPr lang="es-ES" sz="5400" dirty="0">
              <a:solidFill>
                <a:schemeClr val="accent6"/>
              </a:solidFill>
            </a:endParaRPr>
          </a:p>
          <a:p>
            <a:pPr algn="ctr"/>
            <a:r>
              <a:rPr lang="es-ES" sz="4000" dirty="0" err="1"/>
              <a:t>Due</a:t>
            </a:r>
            <a:r>
              <a:rPr lang="es-ES" sz="4000" dirty="0"/>
              <a:t> </a:t>
            </a:r>
            <a:r>
              <a:rPr lang="es-ES" sz="4000" dirty="0" err="1"/>
              <a:t>to</a:t>
            </a:r>
            <a:r>
              <a:rPr lang="es-ES" sz="4000" dirty="0"/>
              <a:t> </a:t>
            </a:r>
            <a:r>
              <a:rPr lang="es-ES" sz="4000" dirty="0" err="1"/>
              <a:t>several</a:t>
            </a:r>
            <a:r>
              <a:rPr lang="es-ES" sz="4000" dirty="0"/>
              <a:t> </a:t>
            </a:r>
            <a:r>
              <a:rPr lang="es-ES" sz="4000" dirty="0" err="1"/>
              <a:t>difficulties</a:t>
            </a:r>
            <a:endParaRPr lang="es-ES" sz="40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20ED5F1-029A-45BC-B4DD-514057C3454D}"/>
              </a:ext>
            </a:extLst>
          </p:cNvPr>
          <p:cNvSpPr txBox="1"/>
          <p:nvPr/>
        </p:nvSpPr>
        <p:spPr>
          <a:xfrm>
            <a:off x="9712483" y="3032330"/>
            <a:ext cx="9615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0" dirty="0">
                <a:solidFill>
                  <a:schemeClr val="accent6"/>
                </a:solidFill>
              </a:rPr>
              <a:t>?</a:t>
            </a:r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8A026D79-E71E-4FC1-BD13-E15D724AC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7092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5"/>
                </a:solidFill>
              </a:rPr>
              <a:t>high</a:t>
            </a:r>
            <a:endParaRPr lang="es-ES" sz="6000" dirty="0">
              <a:solidFill>
                <a:schemeClr val="accent5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1269259" y="-57755"/>
            <a:ext cx="96534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Facebook </a:t>
            </a:r>
            <a:r>
              <a:rPr lang="es-ES" sz="8800" dirty="0" err="1"/>
              <a:t>integration</a:t>
            </a:r>
            <a:endParaRPr lang="es-ES" sz="8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F6D01C3-C4DA-4C65-9DEB-73B7142886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685" y="4194420"/>
            <a:ext cx="699005" cy="6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04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74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registering</a:t>
            </a:r>
            <a:r>
              <a:rPr lang="es-ES" sz="7200" dirty="0">
                <a:solidFill>
                  <a:schemeClr val="bg2"/>
                </a:solidFill>
              </a:rPr>
              <a:t>, a date </a:t>
            </a:r>
            <a:r>
              <a:rPr lang="es-ES" sz="7200" dirty="0" err="1">
                <a:solidFill>
                  <a:schemeClr val="bg2"/>
                </a:solidFill>
              </a:rPr>
              <a:t>picker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for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the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birthdate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appreciated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4053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date </a:t>
            </a:r>
            <a:r>
              <a:rPr lang="es-ES" sz="5400" dirty="0" err="1"/>
              <a:t>picker</a:t>
            </a:r>
            <a:r>
              <a:rPr lang="es-ES" sz="5400" dirty="0"/>
              <a:t> </a:t>
            </a:r>
            <a:r>
              <a:rPr lang="es-ES" sz="5400" dirty="0" err="1"/>
              <a:t>for</a:t>
            </a:r>
            <a:r>
              <a:rPr lang="es-ES" sz="5400" dirty="0"/>
              <a:t> </a:t>
            </a:r>
            <a:r>
              <a:rPr lang="es-ES" sz="5400" dirty="0" err="1"/>
              <a:t>birthdate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chemeClr val="accent2"/>
                </a:solidFill>
              </a:rPr>
              <a:t>Done</a:t>
            </a:r>
          </a:p>
          <a:p>
            <a:pPr algn="ctr"/>
            <a:r>
              <a:rPr lang="es-ES" sz="4000" dirty="0" err="1"/>
              <a:t>During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1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4" name="Gráfico 13" descr="Calendario mensual">
            <a:extLst>
              <a:ext uri="{FF2B5EF4-FFF2-40B4-BE49-F238E27FC236}">
                <a16:creationId xmlns:a16="http://schemas.microsoft.com/office/drawing/2014/main" id="{944C0D61-C2B0-435F-B41F-87C3367AD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433" y="4125111"/>
            <a:ext cx="859160" cy="859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Marca de verificación">
            <a:extLst>
              <a:ext uri="{FF2B5EF4-FFF2-40B4-BE49-F238E27FC236}">
                <a16:creationId xmlns:a16="http://schemas.microsoft.com/office/drawing/2014/main" id="{D4AB0DA1-2855-4C2E-B1B9-1A55AB84B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4" y="3527294"/>
            <a:ext cx="1872394" cy="18723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6414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76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There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is</a:t>
            </a:r>
            <a:r>
              <a:rPr lang="es-ES" sz="7200" dirty="0">
                <a:solidFill>
                  <a:schemeClr val="bg2"/>
                </a:solidFill>
              </a:rPr>
              <a:t> no </a:t>
            </a:r>
            <a:r>
              <a:rPr lang="es-ES" sz="7200" dirty="0" err="1">
                <a:solidFill>
                  <a:schemeClr val="bg2"/>
                </a:solidFill>
              </a:rPr>
              <a:t>favicon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contextual </a:t>
            </a:r>
            <a:r>
              <a:rPr lang="es-ES" sz="7200" dirty="0" err="1">
                <a:solidFill>
                  <a:schemeClr val="bg2"/>
                </a:solidFill>
              </a:rPr>
              <a:t>help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would</a:t>
            </a:r>
            <a:r>
              <a:rPr lang="es-ES" sz="7200" dirty="0">
                <a:solidFill>
                  <a:schemeClr val="bg2"/>
                </a:solidFill>
              </a:rPr>
              <a:t> be </a:t>
            </a:r>
            <a:r>
              <a:rPr lang="es-ES" sz="7200" dirty="0" err="1">
                <a:solidFill>
                  <a:schemeClr val="bg2"/>
                </a:solidFill>
              </a:rPr>
              <a:t>great</a:t>
            </a:r>
            <a:r>
              <a:rPr lang="es-ES" sz="7200" dirty="0">
                <a:solidFill>
                  <a:schemeClr val="bg2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4547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77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Add</a:t>
            </a:r>
            <a:r>
              <a:rPr lang="es-ES" sz="5400" dirty="0"/>
              <a:t> </a:t>
            </a:r>
            <a:r>
              <a:rPr lang="es-ES" sz="5400" dirty="0" err="1"/>
              <a:t>favicon</a:t>
            </a:r>
            <a:r>
              <a:rPr lang="es-ES" sz="5400" dirty="0"/>
              <a:t> and more </a:t>
            </a:r>
            <a:r>
              <a:rPr lang="es-ES" sz="5400" dirty="0" err="1"/>
              <a:t>helpful</a:t>
            </a:r>
            <a:r>
              <a:rPr lang="es-ES" sz="5400" dirty="0"/>
              <a:t> </a:t>
            </a:r>
            <a:r>
              <a:rPr lang="es-ES" sz="5400" dirty="0" err="1"/>
              <a:t>icons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2"/>
                </a:solidFill>
              </a:rPr>
              <a:t>low</a:t>
            </a:r>
            <a:endParaRPr lang="es-ES" sz="6000" dirty="0">
              <a:solidFill>
                <a:schemeClr val="accent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4" name="Gráfico 3" descr="Imagen">
            <a:extLst>
              <a:ext uri="{FF2B5EF4-FFF2-40B4-BE49-F238E27FC236}">
                <a16:creationId xmlns:a16="http://schemas.microsoft.com/office/drawing/2014/main" id="{EAB19870-28DB-4F07-8891-D498FFA1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07670" y="4078334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1F3160FE-A776-4985-8DBF-EF5C8FFD7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3147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Voz">
            <a:extLst>
              <a:ext uri="{FF2B5EF4-FFF2-40B4-BE49-F238E27FC236}">
                <a16:creationId xmlns:a16="http://schemas.microsoft.com/office/drawing/2014/main" id="{80866F0E-9807-4BBF-B032-AC89E9B15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187" t="15133" r="13007" b="14530"/>
          <a:stretch/>
        </p:blipFill>
        <p:spPr>
          <a:xfrm flipH="1">
            <a:off x="393465" y="709353"/>
            <a:ext cx="11377355" cy="5486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7036754-7105-472E-BAB7-5CF9DC30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78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5B53D2-40C9-4175-912A-1BE49EF7ED72}"/>
              </a:ext>
            </a:extLst>
          </p:cNvPr>
          <p:cNvSpPr txBox="1"/>
          <p:nvPr/>
        </p:nvSpPr>
        <p:spPr>
          <a:xfrm>
            <a:off x="1290554" y="1155574"/>
            <a:ext cx="96108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“</a:t>
            </a:r>
            <a:r>
              <a:rPr lang="es-ES" sz="7200" dirty="0" err="1">
                <a:solidFill>
                  <a:schemeClr val="bg2"/>
                </a:solidFill>
              </a:rPr>
              <a:t>Some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names</a:t>
            </a:r>
            <a:r>
              <a:rPr lang="es-ES" sz="7200" dirty="0">
                <a:solidFill>
                  <a:schemeClr val="bg2"/>
                </a:solidFill>
              </a:rPr>
              <a:t> are </a:t>
            </a:r>
            <a:r>
              <a:rPr lang="es-ES" sz="7200" dirty="0" err="1">
                <a:solidFill>
                  <a:schemeClr val="bg2"/>
                </a:solidFill>
              </a:rPr>
              <a:t>different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when</a:t>
            </a:r>
            <a:r>
              <a:rPr lang="es-ES" sz="7200" dirty="0">
                <a:solidFill>
                  <a:schemeClr val="bg2"/>
                </a:solidFill>
              </a:rPr>
              <a:t> </a:t>
            </a:r>
            <a:r>
              <a:rPr lang="es-ES" sz="7200" dirty="0" err="1">
                <a:solidFill>
                  <a:schemeClr val="bg2"/>
                </a:solidFill>
              </a:rPr>
              <a:t>creating</a:t>
            </a:r>
            <a:r>
              <a:rPr lang="es-ES" sz="7200" dirty="0">
                <a:solidFill>
                  <a:schemeClr val="bg2"/>
                </a:solidFill>
              </a:rPr>
              <a:t> and </a:t>
            </a:r>
            <a:r>
              <a:rPr lang="es-ES" sz="7200" dirty="0" err="1">
                <a:solidFill>
                  <a:schemeClr val="bg2"/>
                </a:solidFill>
              </a:rPr>
              <a:t>displaying</a:t>
            </a:r>
            <a:r>
              <a:rPr lang="es-ES" sz="7200" dirty="0">
                <a:solidFill>
                  <a:schemeClr val="bg2"/>
                </a:solidFill>
              </a:rPr>
              <a:t> capsules”</a:t>
            </a:r>
          </a:p>
        </p:txBody>
      </p:sp>
    </p:spTree>
    <p:extLst>
      <p:ext uri="{BB962C8B-B14F-4D97-AF65-F5344CB8AC3E}">
        <p14:creationId xmlns:p14="http://schemas.microsoft.com/office/powerpoint/2010/main" val="7454572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áfico 9" descr="Ventana del explorador ">
            <a:extLst>
              <a:ext uri="{FF2B5EF4-FFF2-40B4-BE49-F238E27FC236}">
                <a16:creationId xmlns:a16="http://schemas.microsoft.com/office/drawing/2014/main" id="{004B0D16-06C4-42DC-89EC-317EBC90A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8674" y="3527294"/>
            <a:ext cx="1872393" cy="18723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326C529-D487-4EBD-A338-1CC24D21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79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2149814-7019-4088-B782-E852FDBE3986}"/>
              </a:ext>
            </a:extLst>
          </p:cNvPr>
          <p:cNvSpPr txBox="1"/>
          <p:nvPr/>
        </p:nvSpPr>
        <p:spPr>
          <a:xfrm>
            <a:off x="133002" y="2111433"/>
            <a:ext cx="56637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/>
              <a:t>Review</a:t>
            </a:r>
            <a:r>
              <a:rPr lang="es-ES" sz="5400" dirty="0"/>
              <a:t> and </a:t>
            </a:r>
            <a:r>
              <a:rPr lang="es-ES" sz="5400" dirty="0" err="1"/>
              <a:t>fix</a:t>
            </a:r>
            <a:r>
              <a:rPr lang="es-ES" sz="5400" dirty="0"/>
              <a:t> </a:t>
            </a:r>
            <a:r>
              <a:rPr lang="es-ES" sz="5400" dirty="0" err="1"/>
              <a:t>inconsistent</a:t>
            </a:r>
            <a:r>
              <a:rPr lang="es-ES" sz="5400" dirty="0"/>
              <a:t> </a:t>
            </a:r>
            <a:r>
              <a:rPr lang="es-ES" sz="5400" dirty="0" err="1"/>
              <a:t>names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A334A9E-343E-4EAB-95A4-C5A831402A8F}"/>
              </a:ext>
            </a:extLst>
          </p:cNvPr>
          <p:cNvSpPr txBox="1"/>
          <p:nvPr/>
        </p:nvSpPr>
        <p:spPr>
          <a:xfrm>
            <a:off x="6589223" y="2111433"/>
            <a:ext cx="566373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solidFill>
                  <a:schemeClr val="tx2"/>
                </a:solidFill>
              </a:rPr>
              <a:t>Scheduled</a:t>
            </a:r>
            <a:endParaRPr lang="es-ES" sz="5400" dirty="0">
              <a:solidFill>
                <a:schemeClr val="tx2"/>
              </a:solidFill>
            </a:endParaRPr>
          </a:p>
          <a:p>
            <a:pPr algn="ctr"/>
            <a:r>
              <a:rPr lang="es-ES" sz="4000" dirty="0" err="1"/>
              <a:t>For</a:t>
            </a:r>
            <a:r>
              <a:rPr lang="es-ES" sz="4000" dirty="0"/>
              <a:t> sprint 3, </a:t>
            </a:r>
            <a:r>
              <a:rPr lang="es-ES" sz="4000" dirty="0" err="1"/>
              <a:t>week</a:t>
            </a:r>
            <a:r>
              <a:rPr lang="es-ES" sz="4000" dirty="0"/>
              <a:t> 2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B51C4C-8910-49AC-8714-77F36B0BCEA2}"/>
              </a:ext>
            </a:extLst>
          </p:cNvPr>
          <p:cNvSpPr txBox="1"/>
          <p:nvPr/>
        </p:nvSpPr>
        <p:spPr>
          <a:xfrm>
            <a:off x="1246908" y="1160485"/>
            <a:ext cx="3435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Solution</a:t>
            </a:r>
            <a:endParaRPr lang="es-ES" sz="72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5004B0-865E-41FB-96DF-E4186CE6A34E}"/>
              </a:ext>
            </a:extLst>
          </p:cNvPr>
          <p:cNvSpPr txBox="1"/>
          <p:nvPr/>
        </p:nvSpPr>
        <p:spPr>
          <a:xfrm>
            <a:off x="7897092" y="1160485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/>
              <a:t>Status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8D6663A-0E51-4508-8E6B-681A587B9E31}"/>
              </a:ext>
            </a:extLst>
          </p:cNvPr>
          <p:cNvSpPr txBox="1"/>
          <p:nvPr/>
        </p:nvSpPr>
        <p:spPr>
          <a:xfrm>
            <a:off x="6770715" y="5189683"/>
            <a:ext cx="5300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Priority</a:t>
            </a:r>
            <a:r>
              <a:rPr lang="es-ES" sz="6000" dirty="0"/>
              <a:t>: </a:t>
            </a:r>
            <a:r>
              <a:rPr lang="es-ES" sz="6000" dirty="0" err="1">
                <a:solidFill>
                  <a:schemeClr val="accent6"/>
                </a:solidFill>
              </a:rPr>
              <a:t>medium</a:t>
            </a:r>
            <a:endParaRPr lang="es-ES" sz="6000" dirty="0">
              <a:solidFill>
                <a:schemeClr val="accent6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DD7CF9C-E45A-4941-A7D5-0000545D5207}"/>
              </a:ext>
            </a:extLst>
          </p:cNvPr>
          <p:cNvSpPr txBox="1"/>
          <p:nvPr/>
        </p:nvSpPr>
        <p:spPr>
          <a:xfrm>
            <a:off x="473825" y="-70621"/>
            <a:ext cx="112443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Frontend</a:t>
            </a:r>
            <a:r>
              <a:rPr lang="es-ES" sz="8800" dirty="0"/>
              <a:t> </a:t>
            </a:r>
            <a:r>
              <a:rPr lang="es-ES" sz="8800" dirty="0" err="1"/>
              <a:t>improvements</a:t>
            </a:r>
            <a:endParaRPr lang="es-ES" sz="8800" dirty="0"/>
          </a:p>
        </p:txBody>
      </p:sp>
      <p:pic>
        <p:nvPicPr>
          <p:cNvPr id="18" name="Gráfico 17" descr="Calendario mensual">
            <a:extLst>
              <a:ext uri="{FF2B5EF4-FFF2-40B4-BE49-F238E27FC236}">
                <a16:creationId xmlns:a16="http://schemas.microsoft.com/office/drawing/2014/main" id="{1F3160FE-A776-4985-8DBF-EF5C8FFD7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4895" y="3527295"/>
            <a:ext cx="1872392" cy="18723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F018221-B257-480D-A7FF-A2CFEB35EAA2}"/>
              </a:ext>
            </a:extLst>
          </p:cNvPr>
          <p:cNvSpPr txBox="1"/>
          <p:nvPr/>
        </p:nvSpPr>
        <p:spPr>
          <a:xfrm>
            <a:off x="2123571" y="4016576"/>
            <a:ext cx="16825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 err="1"/>
              <a:t>abc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220278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34BA16-2890-41C7-9256-06165D18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B7AEEA-46A5-4135-8634-E4B1D7E83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82" y="256453"/>
            <a:ext cx="2896754" cy="217256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5FDB502-AD8D-4A38-B409-E30BE874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2562" y="3236474"/>
            <a:ext cx="1650795" cy="170238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2E6F583-7854-43E4-B493-74E9779F5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244" y="3429000"/>
            <a:ext cx="2605659" cy="146568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DC3C6702-C0FB-414A-8FE3-E7B29C4ECF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0289" y="3319027"/>
            <a:ext cx="1251420" cy="170238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92FBEDB-83F3-4ED5-9C00-24E58F868185}"/>
              </a:ext>
            </a:extLst>
          </p:cNvPr>
          <p:cNvSpPr txBox="1"/>
          <p:nvPr/>
        </p:nvSpPr>
        <p:spPr>
          <a:xfrm>
            <a:off x="4591280" y="2265788"/>
            <a:ext cx="25539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Web app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6264F0-1918-4300-8FCA-02D9D00E44DB}"/>
              </a:ext>
            </a:extLst>
          </p:cNvPr>
          <p:cNvSpPr txBox="1"/>
          <p:nvPr/>
        </p:nvSpPr>
        <p:spPr>
          <a:xfrm>
            <a:off x="980979" y="4938856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Users</a:t>
            </a:r>
            <a:r>
              <a:rPr lang="es-ES" sz="4800" dirty="0"/>
              <a:t> and capsules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6F1A5BA-9F80-4C10-931C-E40FA1967305}"/>
              </a:ext>
            </a:extLst>
          </p:cNvPr>
          <p:cNvSpPr txBox="1"/>
          <p:nvPr/>
        </p:nvSpPr>
        <p:spPr>
          <a:xfrm>
            <a:off x="4146764" y="4943304"/>
            <a:ext cx="3898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Media </a:t>
            </a:r>
            <a:r>
              <a:rPr lang="es-ES" sz="4800" dirty="0" err="1"/>
              <a:t>storage</a:t>
            </a:r>
            <a:endParaRPr lang="es-ES" sz="4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F59EAA9-40A1-42CF-BE36-64D87669D56D}"/>
              </a:ext>
            </a:extLst>
          </p:cNvPr>
          <p:cNvSpPr txBox="1"/>
          <p:nvPr/>
        </p:nvSpPr>
        <p:spPr>
          <a:xfrm>
            <a:off x="8365095" y="5021409"/>
            <a:ext cx="2633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/>
              <a:t>Social </a:t>
            </a:r>
            <a:r>
              <a:rPr lang="es-ES" sz="4800" dirty="0" err="1"/>
              <a:t>network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1606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F3A1AC0-97F4-43F1-98E4-2FFD83B00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80</a:t>
            </a:fld>
            <a:endParaRPr lang="es-ES"/>
          </a:p>
        </p:txBody>
      </p:sp>
      <p:sp>
        <p:nvSpPr>
          <p:cNvPr id="3" name="Flecha: cheurón 2">
            <a:extLst>
              <a:ext uri="{FF2B5EF4-FFF2-40B4-BE49-F238E27FC236}">
                <a16:creationId xmlns:a16="http://schemas.microsoft.com/office/drawing/2014/main" id="{B1E5F546-B3B1-446B-80E2-AE1D409072D7}"/>
              </a:ext>
            </a:extLst>
          </p:cNvPr>
          <p:cNvSpPr/>
          <p:nvPr/>
        </p:nvSpPr>
        <p:spPr>
          <a:xfrm>
            <a:off x="290942" y="343884"/>
            <a:ext cx="11610109" cy="1180116"/>
          </a:xfrm>
          <a:prstGeom prst="chevron">
            <a:avLst/>
          </a:prstGeom>
          <a:solidFill>
            <a:schemeClr val="tx2"/>
          </a:solidFill>
          <a:ln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5DAB034-508B-4B9C-8EF4-399E02C23883}"/>
              </a:ext>
            </a:extLst>
          </p:cNvPr>
          <p:cNvSpPr txBox="1"/>
          <p:nvPr/>
        </p:nvSpPr>
        <p:spPr>
          <a:xfrm>
            <a:off x="2478570" y="223625"/>
            <a:ext cx="7234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bg2"/>
                </a:solidFill>
              </a:rPr>
              <a:t>After </a:t>
            </a:r>
            <a:r>
              <a:rPr lang="es-ES" sz="7200" dirty="0" err="1">
                <a:solidFill>
                  <a:schemeClr val="bg2"/>
                </a:solidFill>
              </a:rPr>
              <a:t>development</a:t>
            </a:r>
            <a:endParaRPr lang="es-ES" sz="7200" dirty="0">
              <a:solidFill>
                <a:schemeClr val="bg2"/>
              </a:solidFill>
            </a:endParaRPr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C7C4BEC-BDFB-4C0B-AD91-262F7330761D}"/>
              </a:ext>
            </a:extLst>
          </p:cNvPr>
          <p:cNvSpPr/>
          <p:nvPr/>
        </p:nvSpPr>
        <p:spPr>
          <a:xfrm rot="16200000">
            <a:off x="5545973" y="-3530996"/>
            <a:ext cx="410095" cy="10920160"/>
          </a:xfrm>
          <a:prstGeom prst="lef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BF2C2C-B72E-42B1-B672-B2B7C2DADE2F}"/>
              </a:ext>
            </a:extLst>
          </p:cNvPr>
          <p:cNvSpPr txBox="1"/>
          <p:nvPr/>
        </p:nvSpPr>
        <p:spPr>
          <a:xfrm>
            <a:off x="197425" y="2446442"/>
            <a:ext cx="5055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receive</a:t>
            </a:r>
            <a:r>
              <a:rPr lang="es-ES" sz="3600" dirty="0"/>
              <a:t> and </a:t>
            </a:r>
            <a:r>
              <a:rPr lang="es-ES" sz="3600" dirty="0" err="1"/>
              <a:t>fill</a:t>
            </a:r>
            <a:r>
              <a:rPr lang="es-ES" sz="3600" dirty="0"/>
              <a:t> </a:t>
            </a:r>
            <a:r>
              <a:rPr lang="es-ES" sz="3600" dirty="0" err="1"/>
              <a:t>form</a:t>
            </a:r>
            <a:endParaRPr lang="es-ES" sz="3600" dirty="0"/>
          </a:p>
          <a:p>
            <a:pPr algn="ctr"/>
            <a:r>
              <a:rPr lang="es-ES" sz="3600" dirty="0"/>
              <a:t>May 4 – May 12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C6A1271-D45C-48E0-A0F0-A28D534EA04A}"/>
              </a:ext>
            </a:extLst>
          </p:cNvPr>
          <p:cNvSpPr txBox="1"/>
          <p:nvPr/>
        </p:nvSpPr>
        <p:spPr>
          <a:xfrm>
            <a:off x="6188445" y="2480668"/>
            <a:ext cx="4266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Receive</a:t>
            </a:r>
            <a:r>
              <a:rPr lang="es-ES" sz="3600" dirty="0"/>
              <a:t> </a:t>
            </a:r>
            <a:r>
              <a:rPr lang="es-ES" sz="3600" dirty="0" err="1"/>
              <a:t>users</a:t>
            </a:r>
            <a:r>
              <a:rPr lang="es-ES" sz="3600" dirty="0"/>
              <a:t> </a:t>
            </a:r>
            <a:r>
              <a:rPr lang="es-ES" sz="3600" dirty="0" err="1"/>
              <a:t>feedback</a:t>
            </a:r>
            <a:endParaRPr lang="es-ES" sz="3600" dirty="0"/>
          </a:p>
          <a:p>
            <a:pPr algn="ctr"/>
            <a:r>
              <a:rPr lang="es-ES" sz="3600" dirty="0"/>
              <a:t>May 12</a:t>
            </a:r>
          </a:p>
        </p:txBody>
      </p:sp>
      <p:cxnSp>
        <p:nvCxnSpPr>
          <p:cNvPr id="21" name="Conector: angular 20">
            <a:extLst>
              <a:ext uri="{FF2B5EF4-FFF2-40B4-BE49-F238E27FC236}">
                <a16:creationId xmlns:a16="http://schemas.microsoft.com/office/drawing/2014/main" id="{25445165-B588-4FF6-B6CB-909BE1EFF425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0454955" y="1728590"/>
            <a:ext cx="963204" cy="1352243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áfico 23" descr="Lista">
            <a:extLst>
              <a:ext uri="{FF2B5EF4-FFF2-40B4-BE49-F238E27FC236}">
                <a16:creationId xmlns:a16="http://schemas.microsoft.com/office/drawing/2014/main" id="{35463A2E-9BF1-4B4B-A263-39281D204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67987" y="3545565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áfico 25" descr="Lista de comprobación">
            <a:extLst>
              <a:ext uri="{FF2B5EF4-FFF2-40B4-BE49-F238E27FC236}">
                <a16:creationId xmlns:a16="http://schemas.microsoft.com/office/drawing/2014/main" id="{31831F0F-D45B-4835-96CF-77153553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5246" y="311272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Gráfico 29" descr="Calendario mensual">
            <a:extLst>
              <a:ext uri="{FF2B5EF4-FFF2-40B4-BE49-F238E27FC236}">
                <a16:creationId xmlns:a16="http://schemas.microsoft.com/office/drawing/2014/main" id="{80401AED-4280-4BE4-9F43-8EF5B35821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2751" y="513420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CC76D041-79B7-4859-9AC0-A5B11A169BC3}"/>
              </a:ext>
            </a:extLst>
          </p:cNvPr>
          <p:cNvSpPr txBox="1"/>
          <p:nvPr/>
        </p:nvSpPr>
        <p:spPr>
          <a:xfrm>
            <a:off x="6932755" y="4518872"/>
            <a:ext cx="2451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/>
              <a:t>Planification</a:t>
            </a:r>
            <a:endParaRPr lang="es-ES" sz="3600" dirty="0"/>
          </a:p>
          <a:p>
            <a:pPr algn="ctr"/>
            <a:r>
              <a:rPr lang="es-ES" sz="3600" dirty="0"/>
              <a:t>May 13</a:t>
            </a:r>
          </a:p>
        </p:txBody>
      </p:sp>
      <p:cxnSp>
        <p:nvCxnSpPr>
          <p:cNvPr id="36" name="Conector: angular 35">
            <a:extLst>
              <a:ext uri="{FF2B5EF4-FFF2-40B4-BE49-F238E27FC236}">
                <a16:creationId xmlns:a16="http://schemas.microsoft.com/office/drawing/2014/main" id="{DD289714-B401-45A5-B55A-F377A2634F6B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9384319" y="1716185"/>
            <a:ext cx="2203623" cy="3402852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r 21">
            <a:extLst>
              <a:ext uri="{FF2B5EF4-FFF2-40B4-BE49-F238E27FC236}">
                <a16:creationId xmlns:a16="http://schemas.microsoft.com/office/drawing/2014/main" id="{317CD786-9BCF-4636-9110-AEDE9773EB5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252950" y="2106116"/>
            <a:ext cx="492528" cy="940491"/>
          </a:xfrm>
          <a:prstGeom prst="bentConnector2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667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5AA0C-061F-467F-BA8F-62464EC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81</a:t>
            </a:fld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9215D3-8580-41ED-A0BC-2C882510B0DB}"/>
              </a:ext>
            </a:extLst>
          </p:cNvPr>
          <p:cNvSpPr txBox="1"/>
          <p:nvPr/>
        </p:nvSpPr>
        <p:spPr>
          <a:xfrm>
            <a:off x="2388523" y="0"/>
            <a:ext cx="74149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Documentation</a:t>
            </a:r>
            <a:endParaRPr lang="es-ES" sz="8800" dirty="0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B08557A6-FFC3-465C-BE57-24759DE44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36795" y="1303826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Documento">
            <a:extLst>
              <a:ext uri="{FF2B5EF4-FFF2-40B4-BE49-F238E27FC236}">
                <a16:creationId xmlns:a16="http://schemas.microsoft.com/office/drawing/2014/main" id="{6680780C-B3E8-47F7-BC70-0C92ADCFA9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09770" y="1253684"/>
            <a:ext cx="1945437" cy="19454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Lista">
            <a:extLst>
              <a:ext uri="{FF2B5EF4-FFF2-40B4-BE49-F238E27FC236}">
                <a16:creationId xmlns:a16="http://schemas.microsoft.com/office/drawing/2014/main" id="{9987ACAA-84D6-4615-BF1B-7C6EE5D9E3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13082" y="2462555"/>
            <a:ext cx="1965832" cy="196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F033A7-750F-4C2B-A275-7C0DEC028C73}"/>
              </a:ext>
            </a:extLst>
          </p:cNvPr>
          <p:cNvSpPr txBox="1"/>
          <p:nvPr/>
        </p:nvSpPr>
        <p:spPr>
          <a:xfrm>
            <a:off x="720436" y="3006255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Manual (PDF)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A54B3C0-3903-4642-A2AB-4B142BF95D72}"/>
              </a:ext>
            </a:extLst>
          </p:cNvPr>
          <p:cNvSpPr txBox="1"/>
          <p:nvPr/>
        </p:nvSpPr>
        <p:spPr>
          <a:xfrm>
            <a:off x="8241426" y="2947018"/>
            <a:ext cx="3336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Test suite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F36A972-6B77-4871-B416-80BFD2CCBBB1}"/>
              </a:ext>
            </a:extLst>
          </p:cNvPr>
          <p:cNvSpPr txBox="1"/>
          <p:nvPr/>
        </p:nvSpPr>
        <p:spPr>
          <a:xfrm>
            <a:off x="758031" y="4265268"/>
            <a:ext cx="106759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Form</a:t>
            </a:r>
            <a:endParaRPr lang="es-ES" sz="4400" dirty="0"/>
          </a:p>
          <a:p>
            <a:pPr algn="ctr"/>
            <a:r>
              <a:rPr lang="es-ES" sz="4400" dirty="0"/>
              <a:t>https://forms.gle/NmN7pxV28oh9hCcV6</a:t>
            </a:r>
          </a:p>
        </p:txBody>
      </p:sp>
    </p:spTree>
    <p:extLst>
      <p:ext uri="{BB962C8B-B14F-4D97-AF65-F5344CB8AC3E}">
        <p14:creationId xmlns:p14="http://schemas.microsoft.com/office/powerpoint/2010/main" val="4259750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E09589F-7219-42AF-A4CC-0FB566F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82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A23AC-3D10-4C31-87BC-EBFFA93D082C}"/>
              </a:ext>
            </a:extLst>
          </p:cNvPr>
          <p:cNvSpPr txBox="1"/>
          <p:nvPr/>
        </p:nvSpPr>
        <p:spPr>
          <a:xfrm>
            <a:off x="4249468" y="0"/>
            <a:ext cx="3693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800" dirty="0" err="1"/>
              <a:t>Thanks</a:t>
            </a:r>
            <a:r>
              <a:rPr lang="es-ES" sz="8800" dirty="0"/>
              <a:t>!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AC78CA-70FA-4234-830F-717F18F90174}"/>
              </a:ext>
            </a:extLst>
          </p:cNvPr>
          <p:cNvSpPr txBox="1"/>
          <p:nvPr/>
        </p:nvSpPr>
        <p:spPr>
          <a:xfrm>
            <a:off x="405936" y="1413063"/>
            <a:ext cx="113801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/>
              <a:t>Upstream</a:t>
            </a:r>
            <a:r>
              <a:rPr lang="es-ES" sz="3200" dirty="0"/>
              <a:t>: https://capsulefy.herokuapp.com</a:t>
            </a:r>
          </a:p>
          <a:p>
            <a:pPr algn="ctr"/>
            <a:r>
              <a:rPr lang="es-ES" sz="3200" dirty="0"/>
              <a:t>Sprint 2: https://capsulefy03.herokuapp.com</a:t>
            </a:r>
          </a:p>
          <a:p>
            <a:pPr algn="ctr"/>
            <a:r>
              <a:rPr lang="es-ES" sz="3200" dirty="0" err="1"/>
              <a:t>Landing</a:t>
            </a:r>
            <a:r>
              <a:rPr lang="es-ES" sz="3200" dirty="0"/>
              <a:t> page: https://capsulefy01.herokuapp.com</a:t>
            </a:r>
          </a:p>
          <a:p>
            <a:pPr algn="ctr"/>
            <a:r>
              <a:rPr lang="es-ES" sz="3200" dirty="0" err="1"/>
              <a:t>Contact</a:t>
            </a:r>
            <a:r>
              <a:rPr lang="es-ES" sz="3200" dirty="0"/>
              <a:t> email: capsulefy.communications@gmail.com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 err="1"/>
              <a:t>Pilot</a:t>
            </a:r>
            <a:r>
              <a:rPr lang="es-ES" sz="3200" dirty="0"/>
              <a:t> </a:t>
            </a:r>
            <a:r>
              <a:rPr lang="es-ES" sz="3200" dirty="0" err="1"/>
              <a:t>users</a:t>
            </a:r>
            <a:r>
              <a:rPr lang="es-ES" sz="3200" dirty="0"/>
              <a:t> </a:t>
            </a:r>
            <a:r>
              <a:rPr lang="es-ES" sz="3200" dirty="0" err="1"/>
              <a:t>form</a:t>
            </a:r>
            <a:r>
              <a:rPr lang="es-ES" sz="3200" dirty="0"/>
              <a:t>: https://forms.gle/https://forms.gle/NmN7pxV28oh9hCcV6</a:t>
            </a:r>
          </a:p>
          <a:p>
            <a:pPr algn="ctr"/>
            <a:endParaRPr lang="es-ES" sz="3200" dirty="0"/>
          </a:p>
          <a:p>
            <a:pPr algn="ctr"/>
            <a:r>
              <a:rPr lang="es-ES" sz="3200" dirty="0"/>
              <a:t>GitHub </a:t>
            </a:r>
            <a:r>
              <a:rPr lang="es-ES" sz="3200" dirty="0" err="1"/>
              <a:t>releases</a:t>
            </a:r>
            <a:r>
              <a:rPr lang="es-ES" sz="3200" dirty="0"/>
              <a:t>: https://github.com/pabreblob/capsulefy/releases</a:t>
            </a:r>
          </a:p>
        </p:txBody>
      </p:sp>
    </p:spTree>
    <p:extLst>
      <p:ext uri="{BB962C8B-B14F-4D97-AF65-F5344CB8AC3E}">
        <p14:creationId xmlns:p14="http://schemas.microsoft.com/office/powerpoint/2010/main" val="20959773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CDEA8CA-7D48-4F39-997B-F788456F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83</a:t>
            </a:fld>
            <a:endParaRPr lang="es-ES"/>
          </a:p>
        </p:txBody>
      </p:sp>
      <p:pic>
        <p:nvPicPr>
          <p:cNvPr id="11" name="Gráfico 10" descr="Cara neutra sin relleno">
            <a:extLst>
              <a:ext uri="{FF2B5EF4-FFF2-40B4-BE49-F238E27FC236}">
                <a16:creationId xmlns:a16="http://schemas.microsoft.com/office/drawing/2014/main" id="{DBFCAAF3-4B2A-4A9A-819B-1E442DF0A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6525" y="1776845"/>
            <a:ext cx="3160221" cy="3160221"/>
          </a:xfrm>
          <a:custGeom>
            <a:avLst/>
            <a:gdLst>
              <a:gd name="connsiteX0" fmla="*/ 684418 w 2542309"/>
              <a:gd name="connsiteY0" fmla="*/ 761952 h 2542309"/>
              <a:gd name="connsiteX1" fmla="*/ 568038 w 2542309"/>
              <a:gd name="connsiteY1" fmla="*/ 878332 h 2542309"/>
              <a:gd name="connsiteX2" fmla="*/ 568038 w 2542309"/>
              <a:gd name="connsiteY2" fmla="*/ 1343841 h 2542309"/>
              <a:gd name="connsiteX3" fmla="*/ 684418 w 2542309"/>
              <a:gd name="connsiteY3" fmla="*/ 1460221 h 2542309"/>
              <a:gd name="connsiteX4" fmla="*/ 1831571 w 2542309"/>
              <a:gd name="connsiteY4" fmla="*/ 1460221 h 2542309"/>
              <a:gd name="connsiteX5" fmla="*/ 1947951 w 2542309"/>
              <a:gd name="connsiteY5" fmla="*/ 1343841 h 2542309"/>
              <a:gd name="connsiteX6" fmla="*/ 1947951 w 2542309"/>
              <a:gd name="connsiteY6" fmla="*/ 878332 h 2542309"/>
              <a:gd name="connsiteX7" fmla="*/ 1831571 w 2542309"/>
              <a:gd name="connsiteY7" fmla="*/ 761952 h 2542309"/>
              <a:gd name="connsiteX8" fmla="*/ 0 w 2542309"/>
              <a:gd name="connsiteY8" fmla="*/ 0 h 2542309"/>
              <a:gd name="connsiteX9" fmla="*/ 2542309 w 2542309"/>
              <a:gd name="connsiteY9" fmla="*/ 0 h 2542309"/>
              <a:gd name="connsiteX10" fmla="*/ 2542309 w 2542309"/>
              <a:gd name="connsiteY10" fmla="*/ 2542309 h 2542309"/>
              <a:gd name="connsiteX11" fmla="*/ 0 w 2542309"/>
              <a:gd name="connsiteY11" fmla="*/ 2542309 h 254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42309" h="2542309">
                <a:moveTo>
                  <a:pt x="684418" y="761952"/>
                </a:moveTo>
                <a:cubicBezTo>
                  <a:pt x="620143" y="761952"/>
                  <a:pt x="568038" y="814057"/>
                  <a:pt x="568038" y="878332"/>
                </a:cubicBezTo>
                <a:lnTo>
                  <a:pt x="568038" y="1343841"/>
                </a:lnTo>
                <a:cubicBezTo>
                  <a:pt x="568038" y="1408116"/>
                  <a:pt x="620143" y="1460221"/>
                  <a:pt x="684418" y="1460221"/>
                </a:cubicBezTo>
                <a:lnTo>
                  <a:pt x="1831571" y="1460221"/>
                </a:lnTo>
                <a:cubicBezTo>
                  <a:pt x="1895846" y="1460221"/>
                  <a:pt x="1947951" y="1408116"/>
                  <a:pt x="1947951" y="1343841"/>
                </a:cubicBezTo>
                <a:lnTo>
                  <a:pt x="1947951" y="878332"/>
                </a:lnTo>
                <a:cubicBezTo>
                  <a:pt x="1947951" y="814057"/>
                  <a:pt x="1895846" y="761952"/>
                  <a:pt x="1831571" y="761952"/>
                </a:cubicBezTo>
                <a:close/>
                <a:moveTo>
                  <a:pt x="0" y="0"/>
                </a:moveTo>
                <a:lnTo>
                  <a:pt x="2542309" y="0"/>
                </a:lnTo>
                <a:lnTo>
                  <a:pt x="2542309" y="2542309"/>
                </a:lnTo>
                <a:lnTo>
                  <a:pt x="0" y="2542309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Cerrar">
            <a:extLst>
              <a:ext uri="{FF2B5EF4-FFF2-40B4-BE49-F238E27FC236}">
                <a16:creationId xmlns:a16="http://schemas.microsoft.com/office/drawing/2014/main" id="{A8AB5BD4-2137-41EF-B7F2-5072C6B65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348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Internet">
            <a:extLst>
              <a:ext uri="{FF2B5EF4-FFF2-40B4-BE49-F238E27FC236}">
                <a16:creationId xmlns:a16="http://schemas.microsoft.com/office/drawing/2014/main" id="{E586D375-095F-4DAD-8A2B-8431F13C4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5256" y="1771353"/>
            <a:ext cx="3160220" cy="31602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6607747D-E415-4A65-B4F9-D8B7F431B5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4416" y="2668755"/>
            <a:ext cx="832287" cy="8322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Diagrama de flujo: terminador 15">
            <a:extLst>
              <a:ext uri="{FF2B5EF4-FFF2-40B4-BE49-F238E27FC236}">
                <a16:creationId xmlns:a16="http://schemas.microsoft.com/office/drawing/2014/main" id="{5238A82B-016F-4D66-BD83-D950E9DE80ED}"/>
              </a:ext>
            </a:extLst>
          </p:cNvPr>
          <p:cNvSpPr/>
          <p:nvPr/>
        </p:nvSpPr>
        <p:spPr>
          <a:xfrm>
            <a:off x="4777046" y="2757795"/>
            <a:ext cx="2637905" cy="1187336"/>
          </a:xfrm>
          <a:prstGeom prst="flowChartTerminator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0A53F188-26B2-4196-8D71-38FDE1EB0278}"/>
              </a:ext>
            </a:extLst>
          </p:cNvPr>
          <p:cNvSpPr/>
          <p:nvPr/>
        </p:nvSpPr>
        <p:spPr>
          <a:xfrm>
            <a:off x="6267797" y="2839859"/>
            <a:ext cx="1027266" cy="1027266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193913-0DC9-4615-AE46-BF8818979DBA}"/>
              </a:ext>
            </a:extLst>
          </p:cNvPr>
          <p:cNvSpPr txBox="1"/>
          <p:nvPr/>
        </p:nvSpPr>
        <p:spPr>
          <a:xfrm>
            <a:off x="6309548" y="3028297"/>
            <a:ext cx="985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2"/>
                </a:solidFill>
              </a:rPr>
              <a:t>ON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C000702-0503-4E68-A105-45425AF99DB2}"/>
              </a:ext>
            </a:extLst>
          </p:cNvPr>
          <p:cNvSpPr txBox="1"/>
          <p:nvPr/>
        </p:nvSpPr>
        <p:spPr>
          <a:xfrm>
            <a:off x="2951016" y="632566"/>
            <a:ext cx="6289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dirty="0" err="1"/>
              <a:t>Deadman</a:t>
            </a:r>
            <a:r>
              <a:rPr lang="es-ES" sz="7200" dirty="0"/>
              <a:t> </a:t>
            </a:r>
            <a:r>
              <a:rPr lang="es-ES" sz="7200" dirty="0" err="1"/>
              <a:t>switch</a:t>
            </a:r>
            <a:endParaRPr lang="es-ES" sz="7200" dirty="0"/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52B3DB9-518B-41E0-9B33-1BDD0C58B004}"/>
              </a:ext>
            </a:extLst>
          </p:cNvPr>
          <p:cNvCxnSpPr/>
          <p:nvPr/>
        </p:nvCxnSpPr>
        <p:spPr>
          <a:xfrm>
            <a:off x="3884814" y="335146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DBD4AEE8-C7F0-455B-BA42-7566DA403D63}"/>
              </a:ext>
            </a:extLst>
          </p:cNvPr>
          <p:cNvCxnSpPr/>
          <p:nvPr/>
        </p:nvCxnSpPr>
        <p:spPr>
          <a:xfrm>
            <a:off x="7683730" y="3314102"/>
            <a:ext cx="6483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319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1E0D9A0-F410-4FFB-9865-6ACD5466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84</a:t>
            </a:fld>
            <a:endParaRPr lang="es-ES"/>
          </a:p>
        </p:txBody>
      </p:sp>
      <p:pic>
        <p:nvPicPr>
          <p:cNvPr id="4" name="Gráfico 3" descr="Maestro">
            <a:extLst>
              <a:ext uri="{FF2B5EF4-FFF2-40B4-BE49-F238E27FC236}">
                <a16:creationId xmlns:a16="http://schemas.microsoft.com/office/drawing/2014/main" id="{9B679F38-E2ED-4E0C-8750-61912EBCC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10" y="611355"/>
            <a:ext cx="2331348" cy="23313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A8C6405-5642-414E-8219-DBF175684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60" y="611354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Señal de pulgar hacia arriba ">
            <a:extLst>
              <a:ext uri="{FF2B5EF4-FFF2-40B4-BE49-F238E27FC236}">
                <a16:creationId xmlns:a16="http://schemas.microsoft.com/office/drawing/2014/main" id="{93BE91AC-E51C-4C3D-B5E3-2F627AB1F2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77963" y="3412373"/>
            <a:ext cx="2386769" cy="23867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áfico 9" descr="Tendencia al alza">
            <a:extLst>
              <a:ext uri="{FF2B5EF4-FFF2-40B4-BE49-F238E27FC236}">
                <a16:creationId xmlns:a16="http://schemas.microsoft.com/office/drawing/2014/main" id="{B0F46080-480E-4135-9D30-9664A5537C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659" y="3467793"/>
            <a:ext cx="2331349" cy="2331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EE542-84FE-4E9B-A895-1C37A0B5A03F}"/>
              </a:ext>
            </a:extLst>
          </p:cNvPr>
          <p:cNvSpPr txBox="1"/>
          <p:nvPr/>
        </p:nvSpPr>
        <p:spPr>
          <a:xfrm>
            <a:off x="3136669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Teamwork</a:t>
            </a:r>
            <a:endParaRPr lang="es-ES" sz="48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E83E0A-8A12-4EDA-8A3B-2DB639A3EEE6}"/>
              </a:ext>
            </a:extLst>
          </p:cNvPr>
          <p:cNvSpPr txBox="1"/>
          <p:nvPr/>
        </p:nvSpPr>
        <p:spPr>
          <a:xfrm>
            <a:off x="9064732" y="1361529"/>
            <a:ext cx="2798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Skills</a:t>
            </a:r>
            <a:endParaRPr lang="es-ES" sz="4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74B228-D0D7-49CE-B0AE-B5228B00F035}"/>
              </a:ext>
            </a:extLst>
          </p:cNvPr>
          <p:cNvSpPr txBox="1"/>
          <p:nvPr/>
        </p:nvSpPr>
        <p:spPr>
          <a:xfrm>
            <a:off x="3136669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/>
              <a:t>Profitable</a:t>
            </a:r>
            <a:r>
              <a:rPr lang="es-ES" sz="4800" dirty="0"/>
              <a:t> </a:t>
            </a:r>
            <a:r>
              <a:rPr lang="es-ES" sz="4800" dirty="0" err="1"/>
              <a:t>work</a:t>
            </a:r>
            <a:endParaRPr lang="es-ES" sz="48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ED3D086-B9E1-406D-AC65-415F3CBE8B54}"/>
              </a:ext>
            </a:extLst>
          </p:cNvPr>
          <p:cNvSpPr txBox="1"/>
          <p:nvPr/>
        </p:nvSpPr>
        <p:spPr>
          <a:xfrm>
            <a:off x="9064732" y="3926811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Positive </a:t>
            </a:r>
            <a:r>
              <a:rPr lang="es-ES" sz="4800" dirty="0" err="1"/>
              <a:t>feedback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7897088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0B073C3-DF9F-40AC-83F0-A630BB64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85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B6323D14-82C3-40FF-AE9A-919686AC5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407747"/>
              </p:ext>
            </p:extLst>
          </p:nvPr>
        </p:nvGraphicFramePr>
        <p:xfrm>
          <a:off x="573578" y="276321"/>
          <a:ext cx="11044842" cy="4040754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3769107">
                  <a:extLst>
                    <a:ext uri="{9D8B030D-6E8A-4147-A177-3AD203B41FA5}">
                      <a16:colId xmlns:a16="http://schemas.microsoft.com/office/drawing/2014/main" val="4252141911"/>
                    </a:ext>
                  </a:extLst>
                </a:gridCol>
                <a:gridCol w="7275735">
                  <a:extLst>
                    <a:ext uri="{9D8B030D-6E8A-4147-A177-3AD203B41FA5}">
                      <a16:colId xmlns:a16="http://schemas.microsoft.com/office/drawing/2014/main" val="2068052722"/>
                    </a:ext>
                  </a:extLst>
                </a:gridCol>
              </a:tblGrid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Realistic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44968 – 46330 €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67822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Optimistic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43061 €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685078"/>
                  </a:ext>
                </a:extLst>
              </a:tr>
              <a:tr h="1346918">
                <a:tc>
                  <a:txBody>
                    <a:bodyPr/>
                    <a:lstStyle/>
                    <a:p>
                      <a:r>
                        <a:rPr lang="es-ES" sz="6000" dirty="0" err="1"/>
                        <a:t>Pesimistic</a:t>
                      </a:r>
                      <a:endParaRPr lang="es-ES" sz="6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6000" dirty="0"/>
                        <a:t>49054 €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19554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F01927F2-17A0-4639-8289-5C3D84025726}"/>
              </a:ext>
            </a:extLst>
          </p:cNvPr>
          <p:cNvSpPr txBox="1"/>
          <p:nvPr/>
        </p:nvSpPr>
        <p:spPr>
          <a:xfrm>
            <a:off x="2380210" y="4672544"/>
            <a:ext cx="743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/>
              <a:t>Project </a:t>
            </a:r>
            <a:r>
              <a:rPr lang="es-ES" sz="5400" dirty="0" err="1"/>
              <a:t>duration</a:t>
            </a:r>
            <a:r>
              <a:rPr lang="es-ES" sz="5400" dirty="0"/>
              <a:t>: 4 </a:t>
            </a:r>
            <a:r>
              <a:rPr lang="es-ES" sz="5400" dirty="0" err="1"/>
              <a:t>months</a:t>
            </a:r>
            <a:endParaRPr lang="es-ES" sz="5400" dirty="0"/>
          </a:p>
        </p:txBody>
      </p:sp>
      <p:pic>
        <p:nvPicPr>
          <p:cNvPr id="6" name="Gráfico 5" descr="Dinero">
            <a:extLst>
              <a:ext uri="{FF2B5EF4-FFF2-40B4-BE49-F238E27FC236}">
                <a16:creationId xmlns:a16="http://schemas.microsoft.com/office/drawing/2014/main" id="{F28A3623-FD1A-4FE8-92F5-CB8F71E57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196" y="4646815"/>
            <a:ext cx="1814945" cy="18149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0C21F5BB-CE1B-4CE0-A676-089FCBCC1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52857" y="4646813"/>
            <a:ext cx="1814947" cy="1814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6307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DB663ED-4899-42A8-843B-20F73445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86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1C24D-4839-4115-85FA-2B2464925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871002"/>
              </p:ext>
            </p:extLst>
          </p:nvPr>
        </p:nvGraphicFramePr>
        <p:xfrm>
          <a:off x="507632" y="396658"/>
          <a:ext cx="11176736" cy="5392191"/>
        </p:xfrm>
        <a:graphic>
          <a:graphicData uri="http://schemas.openxmlformats.org/drawingml/2006/table">
            <a:tbl>
              <a:tblPr firstRow="1" firstCol="1">
                <a:tableStyleId>{8799B23B-EC83-4686-B30A-512413B5E67A}</a:tableStyleId>
              </a:tblPr>
              <a:tblGrid>
                <a:gridCol w="5781038">
                  <a:extLst>
                    <a:ext uri="{9D8B030D-6E8A-4147-A177-3AD203B41FA5}">
                      <a16:colId xmlns:a16="http://schemas.microsoft.com/office/drawing/2014/main" val="3737441266"/>
                    </a:ext>
                  </a:extLst>
                </a:gridCol>
                <a:gridCol w="5395698">
                  <a:extLst>
                    <a:ext uri="{9D8B030D-6E8A-4147-A177-3AD203B41FA5}">
                      <a16:colId xmlns:a16="http://schemas.microsoft.com/office/drawing/2014/main" val="162918911"/>
                    </a:ext>
                  </a:extLst>
                </a:gridCol>
              </a:tblGrid>
              <a:tr h="857519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Risk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Mitigation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836522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Broken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computer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Risk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prevention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funds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884373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Changing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terms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of</a:t>
                      </a:r>
                      <a:r>
                        <a:rPr lang="es-ES" sz="3600" dirty="0"/>
                        <a:t>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366555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Servers </a:t>
                      </a:r>
                      <a:r>
                        <a:rPr lang="es-ES" sz="3600" dirty="0" err="1"/>
                        <a:t>down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Monitor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6714"/>
                  </a:ext>
                </a:extLst>
              </a:tr>
              <a:tr h="1133668">
                <a:tc>
                  <a:txBody>
                    <a:bodyPr/>
                    <a:lstStyle/>
                    <a:p>
                      <a:pPr algn="l"/>
                      <a:r>
                        <a:rPr lang="es-ES" sz="3600" dirty="0"/>
                        <a:t>Incompatible </a:t>
                      </a:r>
                      <a:r>
                        <a:rPr lang="es-ES" sz="3600" dirty="0" err="1"/>
                        <a:t>timetables</a:t>
                      </a:r>
                      <a:endParaRPr lang="es-E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3600" dirty="0" err="1"/>
                        <a:t>Reschedule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65532"/>
                  </a:ext>
                </a:extLst>
              </a:tr>
            </a:tbl>
          </a:graphicData>
        </a:graphic>
      </p:graphicFrame>
      <p:pic>
        <p:nvPicPr>
          <p:cNvPr id="5" name="Gráfico 4" descr="Contrato">
            <a:extLst>
              <a:ext uri="{FF2B5EF4-FFF2-40B4-BE49-F238E27FC236}">
                <a16:creationId xmlns:a16="http://schemas.microsoft.com/office/drawing/2014/main" id="{34E0BC71-CCDB-46E9-8170-8AEE1F97A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1732" y="2448278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áfico 6" descr="Portátil">
            <a:extLst>
              <a:ext uri="{FF2B5EF4-FFF2-40B4-BE49-F238E27FC236}">
                <a16:creationId xmlns:a16="http://schemas.microsoft.com/office/drawing/2014/main" id="{AB7885C5-255A-4A31-9D73-0DD2C81BA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022" y="1154468"/>
            <a:ext cx="1234925" cy="12349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áfico 8" descr="Alta tensión">
            <a:extLst>
              <a:ext uri="{FF2B5EF4-FFF2-40B4-BE49-F238E27FC236}">
                <a16:creationId xmlns:a16="http://schemas.microsoft.com/office/drawing/2014/main" id="{2F72F04D-15B7-437B-8970-CA41348A3E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3698" y="1505233"/>
            <a:ext cx="421571" cy="4215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Gráfico 12" descr="Servidor">
            <a:extLst>
              <a:ext uri="{FF2B5EF4-FFF2-40B4-BE49-F238E27FC236}">
                <a16:creationId xmlns:a16="http://schemas.microsoft.com/office/drawing/2014/main" id="{E175A8CC-240B-4B18-BD19-7D1619595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48183" y="3523234"/>
            <a:ext cx="1023764" cy="10237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Calendario mensual">
            <a:extLst>
              <a:ext uri="{FF2B5EF4-FFF2-40B4-BE49-F238E27FC236}">
                <a16:creationId xmlns:a16="http://schemas.microsoft.com/office/drawing/2014/main" id="{F3B9E9C6-B23F-4E7B-94A1-00C9F5337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43698" y="4735080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Gráfico 16" descr="Ojo">
            <a:extLst>
              <a:ext uri="{FF2B5EF4-FFF2-40B4-BE49-F238E27FC236}">
                <a16:creationId xmlns:a16="http://schemas.microsoft.com/office/drawing/2014/main" id="{0A37AE8B-F442-4F37-AA87-6020197983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2452481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617BDBBD-6794-4223-BF48-2E3B97F05B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658932" y="4039319"/>
            <a:ext cx="575250" cy="575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Gráfico 17" descr="Ojo">
            <a:extLst>
              <a:ext uri="{FF2B5EF4-FFF2-40B4-BE49-F238E27FC236}">
                <a16:creationId xmlns:a16="http://schemas.microsoft.com/office/drawing/2014/main" id="{6225D78F-0609-4F5E-867A-DC15863B75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619529" y="3582119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Calendario mensual">
            <a:extLst>
              <a:ext uri="{FF2B5EF4-FFF2-40B4-BE49-F238E27FC236}">
                <a16:creationId xmlns:a16="http://schemas.microsoft.com/office/drawing/2014/main" id="{4DB46851-3D2E-4E01-998D-429DA6D291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19529" y="4739283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Gráfico 20" descr="Monedas">
            <a:extLst>
              <a:ext uri="{FF2B5EF4-FFF2-40B4-BE49-F238E27FC236}">
                <a16:creationId xmlns:a16="http://schemas.microsoft.com/office/drawing/2014/main" id="{D4EA2EE6-1FC0-440B-A644-632A1FDA41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19529" y="1322843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3" name="Gráfico 22" descr="Repetir">
            <a:extLst>
              <a:ext uri="{FF2B5EF4-FFF2-40B4-BE49-F238E27FC236}">
                <a16:creationId xmlns:a16="http://schemas.microsoft.com/office/drawing/2014/main" id="{8585B96F-142C-42F5-9BCA-37738BA9A3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076729" y="5206066"/>
            <a:ext cx="524357" cy="5243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5339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BB26847-39A7-4EDC-8371-4562FAF9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87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9982858"/>
              </p:ext>
            </p:extLst>
          </p:nvPr>
        </p:nvGraphicFramePr>
        <p:xfrm>
          <a:off x="785749" y="1446550"/>
          <a:ext cx="4303395" cy="4389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0314D087-2F70-4E5E-BD42-00C518257F33}"/>
              </a:ext>
            </a:extLst>
          </p:cNvPr>
          <p:cNvSpPr txBox="1"/>
          <p:nvPr/>
        </p:nvSpPr>
        <p:spPr>
          <a:xfrm>
            <a:off x="913495" y="0"/>
            <a:ext cx="4047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1: 2000 sales</a:t>
            </a:r>
          </a:p>
          <a:p>
            <a:pPr algn="ctr"/>
            <a:r>
              <a:rPr lang="es-ES" sz="4400" dirty="0"/>
              <a:t>Balance: -</a:t>
            </a:r>
            <a:r>
              <a:rPr lang="es-ES" sz="4400" dirty="0">
                <a:solidFill>
                  <a:schemeClr val="accent5"/>
                </a:solidFill>
              </a:rPr>
              <a:t>10168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218CA25-97F0-4F8B-BD1F-134716D1C2B8}"/>
              </a:ext>
            </a:extLst>
          </p:cNvPr>
          <p:cNvSpPr txBox="1"/>
          <p:nvPr/>
        </p:nvSpPr>
        <p:spPr>
          <a:xfrm>
            <a:off x="1745672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AE6D4D0-9CAF-4DC1-9A0E-008E518F9A6D}"/>
              </a:ext>
            </a:extLst>
          </p:cNvPr>
          <p:cNvSpPr txBox="1"/>
          <p:nvPr/>
        </p:nvSpPr>
        <p:spPr>
          <a:xfrm>
            <a:off x="3181003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B9BEF4-D939-488E-952F-F3944BE9BCB4}"/>
              </a:ext>
            </a:extLst>
          </p:cNvPr>
          <p:cNvSpPr txBox="1"/>
          <p:nvPr/>
        </p:nvSpPr>
        <p:spPr>
          <a:xfrm>
            <a:off x="1551708" y="1546168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29968 €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F8DF611-E003-4BEC-AF69-35C0DB8D2CD8}"/>
              </a:ext>
            </a:extLst>
          </p:cNvPr>
          <p:cNvSpPr txBox="1"/>
          <p:nvPr/>
        </p:nvSpPr>
        <p:spPr>
          <a:xfrm>
            <a:off x="3227093" y="2721114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19800 €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266169"/>
              </p:ext>
            </p:extLst>
          </p:nvPr>
        </p:nvGraphicFramePr>
        <p:xfrm>
          <a:off x="7294308" y="1454170"/>
          <a:ext cx="4111943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DCC75EAA-CAB3-4CE6-913C-A30683486404}"/>
              </a:ext>
            </a:extLst>
          </p:cNvPr>
          <p:cNvSpPr txBox="1"/>
          <p:nvPr/>
        </p:nvSpPr>
        <p:spPr>
          <a:xfrm>
            <a:off x="8054524" y="3765667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13159 €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85905F0-1562-4597-87F0-6A127E2DD94C}"/>
              </a:ext>
            </a:extLst>
          </p:cNvPr>
          <p:cNvSpPr txBox="1"/>
          <p:nvPr/>
        </p:nvSpPr>
        <p:spPr>
          <a:xfrm>
            <a:off x="9584066" y="1454170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39600 €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374B9F5-3A4C-4C21-9D34-D6F49EE44985}"/>
              </a:ext>
            </a:extLst>
          </p:cNvPr>
          <p:cNvSpPr txBox="1"/>
          <p:nvPr/>
        </p:nvSpPr>
        <p:spPr>
          <a:xfrm>
            <a:off x="7330719" y="7620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2: 4000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16273</a:t>
            </a:r>
            <a:r>
              <a:rPr lang="es-ES" sz="4400" dirty="0"/>
              <a:t>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1F7E17F-9B2D-4D38-A4F9-2C6A56A15D59}"/>
              </a:ext>
            </a:extLst>
          </p:cNvPr>
          <p:cNvSpPr txBox="1"/>
          <p:nvPr/>
        </p:nvSpPr>
        <p:spPr>
          <a:xfrm>
            <a:off x="8248488" y="5597400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2C83EEB-5FEF-4777-9412-45E740A2BCD9}"/>
              </a:ext>
            </a:extLst>
          </p:cNvPr>
          <p:cNvSpPr txBox="1"/>
          <p:nvPr/>
        </p:nvSpPr>
        <p:spPr>
          <a:xfrm>
            <a:off x="9584066" y="5597400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9277083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5EB3DB98-FEFA-4D10-B596-B9B7EF23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88</a:t>
            </a:fld>
            <a:endParaRPr lang="es-ES"/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373745"/>
              </p:ext>
            </p:extLst>
          </p:nvPr>
        </p:nvGraphicFramePr>
        <p:xfrm>
          <a:off x="3314266" y="1371315"/>
          <a:ext cx="5563468" cy="411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D22E2733-F7DF-4B65-9EC5-26451D2EC2AE}"/>
              </a:ext>
            </a:extLst>
          </p:cNvPr>
          <p:cNvSpPr txBox="1"/>
          <p:nvPr/>
        </p:nvSpPr>
        <p:spPr>
          <a:xfrm>
            <a:off x="4076439" y="18065"/>
            <a:ext cx="40391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400" dirty="0" err="1"/>
              <a:t>Year</a:t>
            </a:r>
            <a:r>
              <a:rPr lang="es-ES" sz="4400" dirty="0"/>
              <a:t> 3: 8000 sales</a:t>
            </a:r>
          </a:p>
          <a:p>
            <a:pPr algn="ctr"/>
            <a:r>
              <a:rPr lang="es-ES" sz="4400" dirty="0"/>
              <a:t>Balance: </a:t>
            </a:r>
            <a:r>
              <a:rPr lang="es-ES" sz="4400" dirty="0">
                <a:solidFill>
                  <a:schemeClr val="accent2"/>
                </a:solidFill>
              </a:rPr>
              <a:t>81450</a:t>
            </a:r>
            <a:r>
              <a:rPr lang="es-ES" sz="4400" dirty="0"/>
              <a:t> €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0A376C-E939-40DE-BC54-B1D534BDD72A}"/>
              </a:ext>
            </a:extLst>
          </p:cNvPr>
          <p:cNvSpPr txBox="1"/>
          <p:nvPr/>
        </p:nvSpPr>
        <p:spPr>
          <a:xfrm>
            <a:off x="4614856" y="5243457"/>
            <a:ext cx="143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Costs</a:t>
            </a:r>
            <a:endParaRPr lang="es-ES" sz="40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2ED6CB8-D24F-42BE-9A7C-916F17C6B808}"/>
              </a:ext>
            </a:extLst>
          </p:cNvPr>
          <p:cNvSpPr txBox="1"/>
          <p:nvPr/>
        </p:nvSpPr>
        <p:spPr>
          <a:xfrm>
            <a:off x="6677963" y="5243457"/>
            <a:ext cx="2019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/>
              <a:t>Earnings</a:t>
            </a:r>
            <a:endParaRPr lang="es-ES" sz="40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911FE-FFCB-4129-B600-E52420002E8A}"/>
              </a:ext>
            </a:extLst>
          </p:cNvPr>
          <p:cNvSpPr txBox="1"/>
          <p:nvPr/>
        </p:nvSpPr>
        <p:spPr>
          <a:xfrm>
            <a:off x="4420892" y="3905596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14023 €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C7E038-CDC1-4F5D-ACDD-91F0B7D5BEBB}"/>
              </a:ext>
            </a:extLst>
          </p:cNvPr>
          <p:cNvSpPr txBox="1"/>
          <p:nvPr/>
        </p:nvSpPr>
        <p:spPr>
          <a:xfrm>
            <a:off x="6776330" y="1371315"/>
            <a:ext cx="1823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2037315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4219729-1295-4C1B-AF88-F9F5AD17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89</a:t>
            </a:fld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6830BD0-89D9-4533-B982-29D52031C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675" y="1594201"/>
            <a:ext cx="2617389" cy="2617389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81F05C4E-315D-4436-9A1D-B73E55CA2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2329" y="1412235"/>
            <a:ext cx="2390775" cy="29813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A48A43-9DDA-4C4B-86F6-1B2411CA4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91" y="1760455"/>
            <a:ext cx="4072201" cy="2290613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AB7F58D-F937-4210-A3DB-DCA392308B03}"/>
              </a:ext>
            </a:extLst>
          </p:cNvPr>
          <p:cNvSpPr txBox="1"/>
          <p:nvPr/>
        </p:nvSpPr>
        <p:spPr>
          <a:xfrm>
            <a:off x="1385412" y="17943"/>
            <a:ext cx="9421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/>
              <a:t>Monthly</a:t>
            </a:r>
            <a:r>
              <a:rPr lang="es-ES" sz="7200" dirty="0"/>
              <a:t> </a:t>
            </a:r>
            <a:r>
              <a:rPr lang="es-ES" sz="7200" dirty="0" err="1"/>
              <a:t>advertising</a:t>
            </a:r>
            <a:r>
              <a:rPr lang="es-ES" sz="7200" dirty="0"/>
              <a:t> </a:t>
            </a:r>
            <a:r>
              <a:rPr lang="es-ES" sz="7200" dirty="0" err="1"/>
              <a:t>costs</a:t>
            </a:r>
            <a:endParaRPr lang="es-ES" sz="7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58B29FB-0759-4125-93AE-7BD548A8EEE9}"/>
              </a:ext>
            </a:extLst>
          </p:cNvPr>
          <p:cNvSpPr txBox="1"/>
          <p:nvPr/>
        </p:nvSpPr>
        <p:spPr>
          <a:xfrm>
            <a:off x="1017294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220 €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562F0A6-25B6-4504-AABB-8C9AD34FC2FF}"/>
              </a:ext>
            </a:extLst>
          </p:cNvPr>
          <p:cNvSpPr txBox="1"/>
          <p:nvPr/>
        </p:nvSpPr>
        <p:spPr>
          <a:xfrm>
            <a:off x="4873947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140 €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C52AD-9FC5-4E9D-908B-0DC0C01565F8}"/>
              </a:ext>
            </a:extLst>
          </p:cNvPr>
          <p:cNvSpPr txBox="1"/>
          <p:nvPr/>
        </p:nvSpPr>
        <p:spPr>
          <a:xfrm>
            <a:off x="8911469" y="4677295"/>
            <a:ext cx="19008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dirty="0"/>
              <a:t>150 €</a:t>
            </a:r>
          </a:p>
        </p:txBody>
      </p:sp>
    </p:spTree>
    <p:extLst>
      <p:ext uri="{BB962C8B-B14F-4D97-AF65-F5344CB8AC3E}">
        <p14:creationId xmlns:p14="http://schemas.microsoft.com/office/powerpoint/2010/main" val="2971041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A4892BB-4258-43A4-9874-CB9EC4645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15"/>
          <a:stretch/>
        </p:blipFill>
        <p:spPr>
          <a:xfrm>
            <a:off x="997807" y="3824442"/>
            <a:ext cx="2560865" cy="238730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DE8D7AE-26ED-4E4F-BCB2-5F251EDA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</a:t>
            </a:fld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1461397-C84B-4805-A990-6EF37B063ED0}"/>
              </a:ext>
            </a:extLst>
          </p:cNvPr>
          <p:cNvGrpSpPr/>
          <p:nvPr/>
        </p:nvGrpSpPr>
        <p:grpSpPr>
          <a:xfrm>
            <a:off x="7989333" y="3746663"/>
            <a:ext cx="2062311" cy="2459888"/>
            <a:chOff x="1241367" y="1579405"/>
            <a:chExt cx="1573876" cy="1877291"/>
          </a:xfrm>
        </p:grpSpPr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E74BF2F4-8C30-4AC2-811E-930A409FC776}"/>
                </a:ext>
              </a:extLst>
            </p:cNvPr>
            <p:cNvSpPr/>
            <p:nvPr/>
          </p:nvSpPr>
          <p:spPr>
            <a:xfrm>
              <a:off x="1241367" y="1607103"/>
              <a:ext cx="1573876" cy="1821897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7F22BD70-7F7F-442A-AC32-E9F1B6039D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34" t="-7380" r="73071" b="-7380"/>
            <a:stretch/>
          </p:blipFill>
          <p:spPr>
            <a:xfrm>
              <a:off x="1241367" y="1579405"/>
              <a:ext cx="1573876" cy="1877291"/>
            </a:xfrm>
            <a:custGeom>
              <a:avLst/>
              <a:gdLst>
                <a:gd name="connsiteX0" fmla="*/ 262318 w 1573876"/>
                <a:gd name="connsiteY0" fmla="*/ 0 h 1877291"/>
                <a:gd name="connsiteX1" fmla="*/ 1311558 w 1573876"/>
                <a:gd name="connsiteY1" fmla="*/ 0 h 1877291"/>
                <a:gd name="connsiteX2" fmla="*/ 1529076 w 1573876"/>
                <a:gd name="connsiteY2" fmla="*/ 115654 h 1877291"/>
                <a:gd name="connsiteX3" fmla="*/ 1531831 w 1573876"/>
                <a:gd name="connsiteY3" fmla="*/ 120728 h 1877291"/>
                <a:gd name="connsiteX4" fmla="*/ 1573876 w 1573876"/>
                <a:gd name="connsiteY4" fmla="*/ 120728 h 1877291"/>
                <a:gd name="connsiteX5" fmla="*/ 1573876 w 1573876"/>
                <a:gd name="connsiteY5" fmla="*/ 262318 h 1877291"/>
                <a:gd name="connsiteX6" fmla="*/ 1573876 w 1573876"/>
                <a:gd name="connsiteY6" fmla="*/ 1614973 h 1877291"/>
                <a:gd name="connsiteX7" fmla="*/ 1573876 w 1573876"/>
                <a:gd name="connsiteY7" fmla="*/ 1756561 h 1877291"/>
                <a:gd name="connsiteX8" fmla="*/ 1531832 w 1573876"/>
                <a:gd name="connsiteY8" fmla="*/ 1756561 h 1877291"/>
                <a:gd name="connsiteX9" fmla="*/ 1529076 w 1573876"/>
                <a:gd name="connsiteY9" fmla="*/ 1761638 h 1877291"/>
                <a:gd name="connsiteX10" fmla="*/ 1311558 w 1573876"/>
                <a:gd name="connsiteY10" fmla="*/ 1877291 h 1877291"/>
                <a:gd name="connsiteX11" fmla="*/ 262318 w 1573876"/>
                <a:gd name="connsiteY11" fmla="*/ 1877291 h 1877291"/>
                <a:gd name="connsiteX12" fmla="*/ 0 w 1573876"/>
                <a:gd name="connsiteY12" fmla="*/ 1614973 h 1877291"/>
                <a:gd name="connsiteX13" fmla="*/ 0 w 1573876"/>
                <a:gd name="connsiteY13" fmla="*/ 262318 h 1877291"/>
                <a:gd name="connsiteX14" fmla="*/ 262318 w 1573876"/>
                <a:gd name="connsiteY14" fmla="*/ 0 h 187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3876" h="1877291">
                  <a:moveTo>
                    <a:pt x="262318" y="0"/>
                  </a:moveTo>
                  <a:lnTo>
                    <a:pt x="1311558" y="0"/>
                  </a:lnTo>
                  <a:cubicBezTo>
                    <a:pt x="1402104" y="0"/>
                    <a:pt x="1481936" y="45877"/>
                    <a:pt x="1529076" y="115654"/>
                  </a:cubicBezTo>
                  <a:lnTo>
                    <a:pt x="1531831" y="120728"/>
                  </a:lnTo>
                  <a:lnTo>
                    <a:pt x="1573876" y="120728"/>
                  </a:lnTo>
                  <a:lnTo>
                    <a:pt x="1573876" y="262318"/>
                  </a:lnTo>
                  <a:lnTo>
                    <a:pt x="1573876" y="1614973"/>
                  </a:lnTo>
                  <a:lnTo>
                    <a:pt x="1573876" y="1756561"/>
                  </a:lnTo>
                  <a:lnTo>
                    <a:pt x="1531832" y="1756561"/>
                  </a:lnTo>
                  <a:lnTo>
                    <a:pt x="1529076" y="1761638"/>
                  </a:lnTo>
                  <a:cubicBezTo>
                    <a:pt x="1481936" y="1831415"/>
                    <a:pt x="1402104" y="1877291"/>
                    <a:pt x="1311558" y="1877291"/>
                  </a:cubicBezTo>
                  <a:lnTo>
                    <a:pt x="262318" y="1877291"/>
                  </a:lnTo>
                  <a:cubicBezTo>
                    <a:pt x="117444" y="1877291"/>
                    <a:pt x="0" y="1759847"/>
                    <a:pt x="0" y="1614973"/>
                  </a:cubicBezTo>
                  <a:lnTo>
                    <a:pt x="0" y="262318"/>
                  </a:lnTo>
                  <a:cubicBezTo>
                    <a:pt x="0" y="117444"/>
                    <a:pt x="117444" y="0"/>
                    <a:pt x="262318" y="0"/>
                  </a:cubicBezTo>
                  <a:close/>
                </a:path>
              </a:pathLst>
            </a:custGeom>
          </p:spPr>
        </p:pic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E7F2FF6B-0235-450B-A0D8-5F69C12B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54" y="218406"/>
            <a:ext cx="5222471" cy="2141213"/>
          </a:xfrm>
          <a:prstGeom prst="rect">
            <a:avLst/>
          </a:prstGeom>
        </p:spPr>
      </p:pic>
      <p:pic>
        <p:nvPicPr>
          <p:cNvPr id="15" name="Gráfico 14" descr="Portátil">
            <a:extLst>
              <a:ext uri="{FF2B5EF4-FFF2-40B4-BE49-F238E27FC236}">
                <a16:creationId xmlns:a16="http://schemas.microsoft.com/office/drawing/2014/main" id="{C28B8624-4C2F-4992-BAFE-A96D2F7FE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371" y="-298857"/>
            <a:ext cx="3175738" cy="3175738"/>
          </a:xfrm>
          <a:prstGeom prst="rect">
            <a:avLst/>
          </a:prstGeom>
          <a:effectLst/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4A1D4F1-C435-4FC8-9704-5B3D64943C8F}"/>
              </a:ext>
            </a:extLst>
          </p:cNvPr>
          <p:cNvCxnSpPr>
            <a:stCxn id="15" idx="3"/>
            <a:endCxn id="14" idx="1"/>
          </p:cNvCxnSpPr>
          <p:nvPr/>
        </p:nvCxnSpPr>
        <p:spPr>
          <a:xfrm>
            <a:off x="3866109" y="1289012"/>
            <a:ext cx="2543145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r 19">
            <a:extLst>
              <a:ext uri="{FF2B5EF4-FFF2-40B4-BE49-F238E27FC236}">
                <a16:creationId xmlns:a16="http://schemas.microsoft.com/office/drawing/2014/main" id="{7B845FF1-30B6-4A48-8673-44B502053737}"/>
              </a:ext>
            </a:extLst>
          </p:cNvPr>
          <p:cNvCxnSpPr>
            <a:cxnSpLocks/>
            <a:stCxn id="14" idx="2"/>
            <a:endCxn id="40" idx="0"/>
          </p:cNvCxnSpPr>
          <p:nvPr/>
        </p:nvCxnSpPr>
        <p:spPr>
          <a:xfrm rot="5400000">
            <a:off x="4995338" y="-390067"/>
            <a:ext cx="1275466" cy="6774839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lipse 39">
            <a:extLst>
              <a:ext uri="{FF2B5EF4-FFF2-40B4-BE49-F238E27FC236}">
                <a16:creationId xmlns:a16="http://schemas.microsoft.com/office/drawing/2014/main" id="{47791AC0-4B86-437D-A9DF-61CB997ECFBC}"/>
              </a:ext>
            </a:extLst>
          </p:cNvPr>
          <p:cNvSpPr/>
          <p:nvPr/>
        </p:nvSpPr>
        <p:spPr>
          <a:xfrm>
            <a:off x="2140356" y="3635085"/>
            <a:ext cx="210589" cy="18935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4DC9531-D59B-4B63-B4CA-C8017A400D32}"/>
              </a:ext>
            </a:extLst>
          </p:cNvPr>
          <p:cNvCxnSpPr>
            <a:stCxn id="8" idx="3"/>
          </p:cNvCxnSpPr>
          <p:nvPr/>
        </p:nvCxnSpPr>
        <p:spPr>
          <a:xfrm flipV="1">
            <a:off x="3558672" y="5018093"/>
            <a:ext cx="4116746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490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18th – March 22nd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490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91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767719"/>
              </p:ext>
            </p:extLst>
          </p:nvPr>
        </p:nvGraphicFramePr>
        <p:xfrm>
          <a:off x="734050" y="104035"/>
          <a:ext cx="11357956" cy="576736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333645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52706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73876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07375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415991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9489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Set up </a:t>
                      </a:r>
                      <a:r>
                        <a:rPr lang="es-ES" sz="3200" dirty="0" err="1"/>
                        <a:t>environment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0597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Angular </a:t>
                      </a:r>
                      <a:r>
                        <a:rPr lang="es-ES" sz="3200" dirty="0" err="1"/>
                        <a:t>research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5"/>
                          </a:solidFill>
                        </a:rPr>
                        <a:t>Aborted</a:t>
                      </a:r>
                      <a:endParaRPr lang="es-ES" sz="32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4754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implementation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Populate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database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Basic capsule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15389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36815"/>
            <a:ext cx="645622" cy="50345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51482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44639"/>
              </p:ext>
            </p:extLst>
          </p:nvPr>
        </p:nvGraphicFramePr>
        <p:xfrm>
          <a:off x="712365" y="671663"/>
          <a:ext cx="11357956" cy="527968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76837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408218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451957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210944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51152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Listing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645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To</a:t>
                      </a:r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 be </a:t>
                      </a:r>
                      <a:r>
                        <a:rPr lang="es-ES" sz="3200" dirty="0" err="1">
                          <a:solidFill>
                            <a:schemeClr val="accent6"/>
                          </a:solidFill>
                        </a:rPr>
                        <a:t>tested</a:t>
                      </a:r>
                      <a:endParaRPr lang="es-ES" sz="32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2093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Advertisement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budget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0984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2511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Daniel, 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82138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2370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Review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716057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16385" y="1413164"/>
            <a:ext cx="645622" cy="453817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28593" y="3167390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9447797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93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22686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2141296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94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691563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No Angular </a:t>
            </a:r>
            <a:r>
              <a:rPr lang="es-ES" sz="4400" dirty="0" err="1"/>
              <a:t>knowledge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842361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Bad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Gráfico 11" descr="Calendario diario">
            <a:extLst>
              <a:ext uri="{FF2B5EF4-FFF2-40B4-BE49-F238E27FC236}">
                <a16:creationId xmlns:a16="http://schemas.microsoft.com/office/drawing/2014/main" id="{E20491E9-EAFB-4EAF-9E9E-B6CCDAE0B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1560" y="1902828"/>
            <a:ext cx="2334678" cy="23346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Cerrar">
            <a:extLst>
              <a:ext uri="{FF2B5EF4-FFF2-40B4-BE49-F238E27FC236}">
                <a16:creationId xmlns:a16="http://schemas.microsoft.com/office/drawing/2014/main" id="{29E66DA1-5FC1-4801-A284-DF0F5F66E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1838" y="3312022"/>
            <a:ext cx="914400" cy="914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AFA8672-75D2-44B0-8B76-C4AA962BEC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7476" y="1660641"/>
            <a:ext cx="2381250" cy="238125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9738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B90B14-F5A2-4A7B-A2E4-33DBA4D25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997" y="1122363"/>
            <a:ext cx="10286003" cy="2387600"/>
          </a:xfrm>
        </p:spPr>
        <p:txBody>
          <a:bodyPr>
            <a:normAutofit fontScale="90000"/>
          </a:bodyPr>
          <a:lstStyle/>
          <a:p>
            <a:r>
              <a:rPr lang="es-ES" sz="9600" dirty="0"/>
              <a:t>SPRINT 1</a:t>
            </a:r>
            <a:br>
              <a:rPr lang="es-ES" sz="9600" dirty="0"/>
            </a:br>
            <a:r>
              <a:rPr lang="es-ES" sz="9600" dirty="0"/>
              <a:t>WEEK 2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60365FA6-E1B6-4702-A97C-B09B3AC33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4800" dirty="0"/>
              <a:t>March 25th – March 29th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D7CBD0-5D79-4F81-986B-FDA513D77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9007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96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5809"/>
              </p:ext>
            </p:extLst>
          </p:nvPr>
        </p:nvGraphicFramePr>
        <p:xfrm>
          <a:off x="734050" y="450686"/>
          <a:ext cx="11357956" cy="537112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3438939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2781993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01833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62551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67185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Feedback</a:t>
                      </a:r>
                      <a:r>
                        <a:rPr lang="es-ES" sz="3200" dirty="0"/>
                        <a:t>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89911"/>
                  </a:ext>
                </a:extLst>
              </a:tr>
              <a:tr h="50320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Travis CI set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48381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641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4696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52647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own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  <a:tr h="53755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Pagination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59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1197034"/>
            <a:ext cx="645622" cy="4624772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9076" y="287463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972120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D2D93E-2A38-4994-B645-C190457E6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97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2881139-B0D2-4753-A69D-B1E9064B4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679015"/>
              </p:ext>
            </p:extLst>
          </p:nvPr>
        </p:nvGraphicFramePr>
        <p:xfrm>
          <a:off x="734050" y="91440"/>
          <a:ext cx="11357956" cy="5858800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2840423">
                  <a:extLst>
                    <a:ext uri="{9D8B030D-6E8A-4147-A177-3AD203B41FA5}">
                      <a16:colId xmlns:a16="http://schemas.microsoft.com/office/drawing/2014/main" val="1956089181"/>
                    </a:ext>
                  </a:extLst>
                </a:gridCol>
                <a:gridCol w="3502429">
                  <a:extLst>
                    <a:ext uri="{9D8B030D-6E8A-4147-A177-3AD203B41FA5}">
                      <a16:colId xmlns:a16="http://schemas.microsoft.com/office/drawing/2014/main" val="4243228625"/>
                    </a:ext>
                  </a:extLst>
                </a:gridCol>
                <a:gridCol w="1518458">
                  <a:extLst>
                    <a:ext uri="{9D8B030D-6E8A-4147-A177-3AD203B41FA5}">
                      <a16:colId xmlns:a16="http://schemas.microsoft.com/office/drawing/2014/main" val="6170006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66799938"/>
                    </a:ext>
                  </a:extLst>
                </a:gridCol>
                <a:gridCol w="1972646">
                  <a:extLst>
                    <a:ext uri="{9D8B030D-6E8A-4147-A177-3AD203B41FA5}">
                      <a16:colId xmlns:a16="http://schemas.microsoft.com/office/drawing/2014/main" val="1237741580"/>
                    </a:ext>
                  </a:extLst>
                </a:gridCol>
              </a:tblGrid>
              <a:tr h="73816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Est</a:t>
                      </a:r>
                      <a:r>
                        <a:rPr lang="es-ES" sz="3200" dirty="0"/>
                        <a:t>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Inv.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88458"/>
                  </a:ext>
                </a:extLst>
              </a:tr>
              <a:tr h="481040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247488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solidFill>
                            <a:schemeClr val="accent6"/>
                          </a:solidFill>
                        </a:rPr>
                        <a:t>Postponed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11335"/>
                  </a:ext>
                </a:extLst>
              </a:tr>
              <a:tr h="53368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353891"/>
                  </a:ext>
                </a:extLst>
              </a:tr>
              <a:tr h="47659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53626"/>
                  </a:ext>
                </a:extLst>
              </a:tr>
              <a:tr h="490451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Sprint meeting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All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255778"/>
                  </a:ext>
                </a:extLst>
              </a:tr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Documentation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434850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Presentation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708525"/>
                  </a:ext>
                </a:extLst>
              </a:tr>
              <a:tr h="46828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Deliverable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>
                          <a:solidFill>
                            <a:schemeClr val="accent2"/>
                          </a:solidFill>
                        </a:rPr>
                        <a:t>Finished</a:t>
                      </a:r>
                      <a:endParaRPr lang="es-ES" sz="32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23771"/>
                  </a:ext>
                </a:extLst>
              </a:tr>
            </a:tbl>
          </a:graphicData>
        </a:graphic>
      </p:graphicFrame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FA2372A6-602B-48B2-96E8-943C141DF679}"/>
              </a:ext>
            </a:extLst>
          </p:cNvPr>
          <p:cNvSpPr/>
          <p:nvPr/>
        </p:nvSpPr>
        <p:spPr>
          <a:xfrm>
            <a:off x="35902" y="825731"/>
            <a:ext cx="645622" cy="5124509"/>
          </a:xfrm>
          <a:prstGeom prst="downArrow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00A83CD-19FC-451B-A4AB-F6D2695038D6}"/>
              </a:ext>
            </a:extLst>
          </p:cNvPr>
          <p:cNvSpPr txBox="1"/>
          <p:nvPr/>
        </p:nvSpPr>
        <p:spPr>
          <a:xfrm rot="16200000">
            <a:off x="-306185" y="2710316"/>
            <a:ext cx="1335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2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800365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F2D7384-ED1F-456D-A545-29BAFD23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979627E-55A0-4BF0-B892-7BA9F3753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431471"/>
              </p:ext>
            </p:extLst>
          </p:nvPr>
        </p:nvGraphicFramePr>
        <p:xfrm>
          <a:off x="2031999" y="1524000"/>
          <a:ext cx="8128000" cy="3810000"/>
        </p:xfrm>
        <a:graphic>
          <a:graphicData uri="http://schemas.openxmlformats.org/drawingml/2006/table">
            <a:tbl>
              <a:tblPr firstCol="1">
                <a:tableStyleId>{C083E6E3-FA7D-4D7B-A595-EF9225AFEA82}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589265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724715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3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094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546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243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735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28DC25B-2773-491E-B2F2-84257D1B7659}"/>
              </a:ext>
            </a:extLst>
          </p:cNvPr>
          <p:cNvSpPr txBox="1"/>
          <p:nvPr/>
        </p:nvSpPr>
        <p:spPr>
          <a:xfrm>
            <a:off x="3053541" y="0"/>
            <a:ext cx="6084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7081163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6BB081B-5306-4313-8EEB-69583E77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22A5F-794D-4EE4-A4FF-59E5921885C6}" type="slidenum">
              <a:rPr lang="es-ES" smtClean="0"/>
              <a:t>99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E597C08-B66C-4913-8659-35B77F8F8E1E}"/>
              </a:ext>
            </a:extLst>
          </p:cNvPr>
          <p:cNvSpPr txBox="1"/>
          <p:nvPr/>
        </p:nvSpPr>
        <p:spPr>
          <a:xfrm>
            <a:off x="1587730" y="0"/>
            <a:ext cx="90165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800" dirty="0" err="1"/>
              <a:t>What</a:t>
            </a:r>
            <a:r>
              <a:rPr lang="es-ES" sz="8800" dirty="0"/>
              <a:t> </a:t>
            </a:r>
            <a:r>
              <a:rPr lang="es-ES" sz="8800" dirty="0" err="1"/>
              <a:t>went</a:t>
            </a:r>
            <a:r>
              <a:rPr lang="es-ES" sz="8800" dirty="0"/>
              <a:t> </a:t>
            </a:r>
            <a:r>
              <a:rPr lang="es-ES" sz="8800" dirty="0" err="1"/>
              <a:t>wrong</a:t>
            </a:r>
            <a:r>
              <a:rPr lang="es-ES" sz="8800" dirty="0"/>
              <a:t>?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A0F3ADC-1F4D-4F06-862E-18100A0E0999}"/>
              </a:ext>
            </a:extLst>
          </p:cNvPr>
          <p:cNvSpPr txBox="1"/>
          <p:nvPr/>
        </p:nvSpPr>
        <p:spPr>
          <a:xfrm>
            <a:off x="78510" y="4043797"/>
            <a:ext cx="3758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/>
              <a:t>Performance </a:t>
            </a:r>
            <a:r>
              <a:rPr lang="es-ES" sz="4400" dirty="0" err="1"/>
              <a:t>further</a:t>
            </a:r>
            <a:r>
              <a:rPr lang="es-ES" sz="4400" dirty="0"/>
              <a:t> </a:t>
            </a:r>
            <a:r>
              <a:rPr lang="es-ES" sz="4400" dirty="0" err="1"/>
              <a:t>reduced</a:t>
            </a:r>
            <a:endParaRPr lang="es-ES" sz="4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AC2C64-928F-4654-B406-21467A42197F}"/>
              </a:ext>
            </a:extLst>
          </p:cNvPr>
          <p:cNvSpPr txBox="1"/>
          <p:nvPr/>
        </p:nvSpPr>
        <p:spPr>
          <a:xfrm>
            <a:off x="4357861" y="4041891"/>
            <a:ext cx="3758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Implementation</a:t>
            </a:r>
            <a:r>
              <a:rPr lang="es-ES" sz="4400" dirty="0"/>
              <a:t> </a:t>
            </a:r>
            <a:r>
              <a:rPr lang="es-ES" sz="4400" dirty="0" err="1"/>
              <a:t>differences</a:t>
            </a:r>
            <a:endParaRPr lang="es-ES" sz="44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50F63FD-069D-4B09-A962-B8E1AD442243}"/>
              </a:ext>
            </a:extLst>
          </p:cNvPr>
          <p:cNvSpPr txBox="1"/>
          <p:nvPr/>
        </p:nvSpPr>
        <p:spPr>
          <a:xfrm>
            <a:off x="8826516" y="4041891"/>
            <a:ext cx="2793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/>
              <a:t>Lack</a:t>
            </a:r>
            <a:r>
              <a:rPr lang="es-ES" sz="4400" dirty="0"/>
              <a:t> </a:t>
            </a:r>
            <a:r>
              <a:rPr lang="es-ES" sz="4400" dirty="0" err="1"/>
              <a:t>of</a:t>
            </a:r>
            <a:r>
              <a:rPr lang="es-ES" sz="4400" dirty="0"/>
              <a:t> time</a:t>
            </a:r>
          </a:p>
        </p:txBody>
      </p:sp>
      <p:pic>
        <p:nvPicPr>
          <p:cNvPr id="10" name="Gráfico 9" descr="Reloj de arena">
            <a:extLst>
              <a:ext uri="{FF2B5EF4-FFF2-40B4-BE49-F238E27FC236}">
                <a16:creationId xmlns:a16="http://schemas.microsoft.com/office/drawing/2014/main" id="{013EA6D8-A557-4D9E-BBA6-E4B8BAC0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73" y="1921304"/>
            <a:ext cx="2095451" cy="2095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Gráfico 3" descr="Tendencia a la baja">
            <a:extLst>
              <a:ext uri="{FF2B5EF4-FFF2-40B4-BE49-F238E27FC236}">
                <a16:creationId xmlns:a16="http://schemas.microsoft.com/office/drawing/2014/main" id="{F8BFCFF0-06A9-4BD3-9F4F-5FE4657003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7476" y="1921304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áfico 10" descr="Engranajes">
            <a:extLst>
              <a:ext uri="{FF2B5EF4-FFF2-40B4-BE49-F238E27FC236}">
                <a16:creationId xmlns:a16="http://schemas.microsoft.com/office/drawing/2014/main" id="{4983AD50-54BC-4611-880E-B37B97B657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6825" y="1921303"/>
            <a:ext cx="2120587" cy="21205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Gráfico 14" descr="Alta tensión">
            <a:extLst>
              <a:ext uri="{FF2B5EF4-FFF2-40B4-BE49-F238E27FC236}">
                <a16:creationId xmlns:a16="http://schemas.microsoft.com/office/drawing/2014/main" id="{E8A92993-AA70-4B1F-92CD-000855362E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4086" y="312749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055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1902</TotalTime>
  <Words>3690</Words>
  <Application>Microsoft Office PowerPoint</Application>
  <PresentationFormat>Panorámica</PresentationFormat>
  <Paragraphs>1893</Paragraphs>
  <Slides>163</Slides>
  <Notes>0</Notes>
  <HiddenSlides>0</HiddenSlides>
  <MMClips>12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163</vt:i4>
      </vt:variant>
    </vt:vector>
  </HeadingPairs>
  <TitlesOfParts>
    <vt:vector size="168" baseType="lpstr">
      <vt:lpstr>Arial</vt:lpstr>
      <vt:lpstr>Calibri</vt:lpstr>
      <vt:lpstr>Cambria Math</vt:lpstr>
      <vt:lpstr>Garamond</vt:lpstr>
      <vt:lpstr>Damask</vt:lpstr>
      <vt:lpstr>Presentación de PowerPoint</vt:lpstr>
      <vt:lpstr>Presentación de PowerPoint</vt:lpstr>
      <vt:lpstr>Overview</vt:lpstr>
      <vt:lpstr>IDEA</vt:lpstr>
      <vt:lpstr>Presentación de PowerPoint</vt:lpstr>
      <vt:lpstr>Presentación de PowerPoint</vt:lpstr>
      <vt:lpstr>TECHNOLOGIES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Presentación de PowerPoint</vt:lpstr>
      <vt:lpstr>COSTS</vt:lpstr>
      <vt:lpstr>Presentación de PowerPoint</vt:lpstr>
      <vt:lpstr>TEAM</vt:lpstr>
      <vt:lpstr>Presentación de PowerPoint</vt:lpstr>
      <vt:lpstr>PLANIFICATION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DEMO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Project launch</vt:lpstr>
      <vt:lpstr>Presentación de PowerPoint</vt:lpstr>
      <vt:lpstr>PILOTING PLAN</vt:lpstr>
      <vt:lpstr>Presentación de PowerPoint</vt:lpstr>
      <vt:lpstr>Presentación de PowerPoint</vt:lpstr>
      <vt:lpstr>Presentación de PowerPoint</vt:lpstr>
      <vt:lpstr>Presentación de PowerPoint</vt:lpstr>
      <vt:lpstr>second FEEDBACK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WEEK 1</vt:lpstr>
      <vt:lpstr>Presentación de PowerPoint</vt:lpstr>
      <vt:lpstr>Presentación de PowerPoint</vt:lpstr>
      <vt:lpstr>Presentación de PowerPoint</vt:lpstr>
      <vt:lpstr>Presentación de PowerPoint</vt:lpstr>
      <vt:lpstr>SPRINT 1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1 RESULTS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WEEK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SPRINT 2 RESULTS</vt:lpstr>
      <vt:lpstr>Presentación de PowerPoint</vt:lpstr>
      <vt:lpstr>Presentación de PowerPoint</vt:lpstr>
      <vt:lpstr>Presentación de PowerPoint</vt:lpstr>
      <vt:lpstr>Presentación de PowerPoint</vt:lpstr>
      <vt:lpstr>SPRINT 3 WEEK 1</vt:lpstr>
      <vt:lpstr>Presentación de PowerPoint</vt:lpstr>
      <vt:lpstr>Presentación de PowerPoint</vt:lpstr>
      <vt:lpstr>Presentación de PowerPoint</vt:lpstr>
      <vt:lpstr>SPRINT 3 WEEK 2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CAPSULEFY</dc:title>
  <dc:creator>Rafael Fresno</dc:creator>
  <cp:lastModifiedBy>Pablo Rebollo</cp:lastModifiedBy>
  <cp:revision>182</cp:revision>
  <dcterms:created xsi:type="dcterms:W3CDTF">2019-03-27T16:23:05Z</dcterms:created>
  <dcterms:modified xsi:type="dcterms:W3CDTF">2019-04-29T07:04:54Z</dcterms:modified>
</cp:coreProperties>
</file>